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3" r:id="rId2"/>
    <p:sldId id="264" r:id="rId3"/>
    <p:sldId id="265" r:id="rId4"/>
    <p:sldId id="266" r:id="rId5"/>
    <p:sldId id="267" r:id="rId6"/>
    <p:sldId id="268" r:id="rId7"/>
    <p:sldId id="269" r:id="rId8"/>
    <p:sldId id="270" r:id="rId9"/>
    <p:sldId id="271" r:id="rId10"/>
    <p:sldId id="272" r:id="rId11"/>
    <p:sldId id="273"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el Francois" initials="MF"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showGuides="1">
      <p:cViewPr varScale="1">
        <p:scale>
          <a:sx n="96" d="100"/>
          <a:sy n="96" d="100"/>
        </p:scale>
        <p:origin x="496" y="168"/>
      </p:cViewPr>
      <p:guideLst>
        <p:guide orient="horz" pos="2160"/>
        <p:guide pos="3840"/>
      </p:guideLst>
    </p:cSldViewPr>
  </p:slideViewPr>
  <p:notesTextViewPr>
    <p:cViewPr>
      <p:scale>
        <a:sx n="1" d="1"/>
        <a:sy n="1" d="1"/>
      </p:scale>
      <p:origin x="0" y="0"/>
    </p:cViewPr>
  </p:notesTextViewPr>
  <p:notesViewPr>
    <p:cSldViewPr snapToGrid="0" showGuides="1">
      <p:cViewPr varScale="1">
        <p:scale>
          <a:sx n="99" d="100"/>
          <a:sy n="99" d="100"/>
        </p:scale>
        <p:origin x="2718" y="78"/>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E41D7C-E541-47DE-813F-04643AFD56C3}" type="datetimeFigureOut">
              <a:rPr lang="nl-NL" smtClean="0"/>
              <a:t>26-06-18</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3544E-6722-425E-87F0-94E29670CFCC}" type="slidenum">
              <a:rPr lang="nl-NL" smtClean="0"/>
              <a:t>‹nr.›</a:t>
            </a:fld>
            <a:endParaRPr lang="nl-NL"/>
          </a:p>
        </p:txBody>
      </p:sp>
    </p:spTree>
    <p:extLst>
      <p:ext uri="{BB962C8B-B14F-4D97-AF65-F5344CB8AC3E}">
        <p14:creationId xmlns:p14="http://schemas.microsoft.com/office/powerpoint/2010/main" val="22731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1F2CD-A4C7-6A49-8CA9-F518CDF6701B}" type="datetimeFigureOut">
              <a:rPr lang="nl-NL" smtClean="0"/>
              <a:t>26-06-18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455C9-CFA5-E44E-AFBA-85278564DA4A}" type="slidenum">
              <a:rPr lang="nl-NL" smtClean="0"/>
              <a:t>‹nr.›</a:t>
            </a:fld>
            <a:endParaRPr lang="nl-NL"/>
          </a:p>
        </p:txBody>
      </p:sp>
    </p:spTree>
    <p:extLst>
      <p:ext uri="{BB962C8B-B14F-4D97-AF65-F5344CB8AC3E}">
        <p14:creationId xmlns:p14="http://schemas.microsoft.com/office/powerpoint/2010/main" val="35965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a:t>
            </a:fld>
            <a:endParaRPr lang="nl-NL"/>
          </a:p>
        </p:txBody>
      </p:sp>
    </p:spTree>
    <p:extLst>
      <p:ext uri="{BB962C8B-B14F-4D97-AF65-F5344CB8AC3E}">
        <p14:creationId xmlns:p14="http://schemas.microsoft.com/office/powerpoint/2010/main" val="1564322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smtClean="0"/>
              <a:t>Benadruk</a:t>
            </a:r>
            <a:r>
              <a:rPr lang="nl-NL" u="none" baseline="0" dirty="0" smtClean="0"/>
              <a:t> dat je verwacht dat mensen veilig werken. Maar ook dat je het als een persoonlijke zorg beschouwt dat iedereen weer gezond en veilig naar huis gaat. En dat veilig werken een zaak is van iedereen persoonlijk, het team en het hele bedrijf.</a:t>
            </a:r>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10</a:t>
            </a:fld>
            <a:endParaRPr lang="nl-NL"/>
          </a:p>
        </p:txBody>
      </p:sp>
    </p:spTree>
    <p:extLst>
      <p:ext uri="{BB962C8B-B14F-4D97-AF65-F5344CB8AC3E}">
        <p14:creationId xmlns:p14="http://schemas.microsoft.com/office/powerpoint/2010/main" val="999231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u="none" dirty="0" smtClean="0"/>
              <a:t>Benadruk het</a:t>
            </a:r>
            <a:r>
              <a:rPr lang="nl-NL" u="none" baseline="0" dirty="0" smtClean="0"/>
              <a:t> belang van informatie delen van de mensen op de werkvloer met de leidinggevende tot aan de top. </a:t>
            </a:r>
            <a:br>
              <a:rPr lang="nl-NL" u="none" baseline="0" dirty="0" smtClean="0"/>
            </a:br>
            <a:r>
              <a:rPr lang="nl-NL" u="none" baseline="0" dirty="0" smtClean="0"/>
              <a:t>Als de leidinggevende niet weet dat er iets mis is, wordt het probleem niet opgelost. En dat geldt tot aan degene die de beslissingen neemt.</a:t>
            </a:r>
            <a:endParaRPr lang="nl-NL" u="none" dirty="0" smtClean="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11</a:t>
            </a:fld>
            <a:endParaRPr lang="nl-NL"/>
          </a:p>
        </p:txBody>
      </p:sp>
    </p:spTree>
    <p:extLst>
      <p:ext uri="{BB962C8B-B14F-4D97-AF65-F5344CB8AC3E}">
        <p14:creationId xmlns:p14="http://schemas.microsoft.com/office/powerpoint/2010/main" val="147558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Ieder jaar wordt er in Nederland 800 miljoen euro aan kosten gemaakt door ziekten aan het bewegingsapparaat. </a:t>
            </a:r>
            <a:r>
              <a:rPr lang="nl-NL" sz="1200" kern="1200" baseline="0" dirty="0">
                <a:solidFill>
                  <a:schemeClr val="tx1"/>
                </a:solidFill>
                <a:effectLst/>
                <a:latin typeface="+mn-lt"/>
                <a:ea typeface="+mn-ea"/>
                <a:cs typeface="+mn-cs"/>
              </a:rPr>
              <a:t>Met bewegingsapparaat bedoel ik het totaal van onderdelen van je lichaam dat zorgt dat je beweegt of houdingen aanneemt: gewrichten, botten, pezen, skeletspieren, motorische zenuwen.</a:t>
            </a:r>
          </a:p>
          <a:p>
            <a:r>
              <a:rPr lang="nl-NL" dirty="0"/>
              <a:t> </a:t>
            </a:r>
          </a:p>
          <a:p>
            <a:r>
              <a:rPr lang="nl-NL" dirty="0"/>
              <a:t>Van alle werk gerelateerde verzuimdagen is 38% te wijten aan klachten aan het bewegingsapparaat en is 30% te wijten aan lichamelijk belastend werk.</a:t>
            </a:r>
          </a:p>
          <a:p>
            <a:r>
              <a:rPr lang="nl-NL" dirty="0"/>
              <a:t>Ruim 66% van de door werknemers als beroepsziekte ervaren aandoeningen, zijn fysieke aandoeningen. 21% van de arbeidsongeschiktheidsuitkeringen is vanwege klachten aan het bewegingsapparaat. </a:t>
            </a:r>
          </a:p>
          <a:p>
            <a:endParaRPr lang="nl-NL" dirty="0"/>
          </a:p>
          <a:p>
            <a:r>
              <a:rPr lang="nl-NL" dirty="0"/>
              <a:t>Hebben jullie zelf voorbeelden van verkeerde werkhoudingen, die hebben geleid tot arbeidsverzuim?</a:t>
            </a:r>
          </a:p>
          <a:p>
            <a:pPr lvl="1" indent="0">
              <a:buNone/>
            </a:pPr>
            <a:endParaRPr lang="nl-NL" sz="2000"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2</a:t>
            </a:fld>
            <a:endParaRPr lang="nl-NL"/>
          </a:p>
        </p:txBody>
      </p:sp>
    </p:spTree>
    <p:extLst>
      <p:ext uri="{BB962C8B-B14F-4D97-AF65-F5344CB8AC3E}">
        <p14:creationId xmlns:p14="http://schemas.microsoft.com/office/powerpoint/2010/main" val="63336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indent="0">
              <a:buNone/>
            </a:pPr>
            <a:endParaRPr lang="nl-NL" sz="2000"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3</a:t>
            </a:fld>
            <a:endParaRPr lang="nl-NL"/>
          </a:p>
        </p:txBody>
      </p:sp>
    </p:spTree>
    <p:extLst>
      <p:ext uri="{BB962C8B-B14F-4D97-AF65-F5344CB8AC3E}">
        <p14:creationId xmlns:p14="http://schemas.microsoft.com/office/powerpoint/2010/main" val="1063768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indent="0">
              <a:buNone/>
            </a:pPr>
            <a:endParaRPr lang="nl-NL" sz="2000"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4</a:t>
            </a:fld>
            <a:endParaRPr lang="nl-NL"/>
          </a:p>
        </p:txBody>
      </p:sp>
    </p:spTree>
    <p:extLst>
      <p:ext uri="{BB962C8B-B14F-4D97-AF65-F5344CB8AC3E}">
        <p14:creationId xmlns:p14="http://schemas.microsoft.com/office/powerpoint/2010/main" val="88868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indent="0">
              <a:buNone/>
            </a:pPr>
            <a:endParaRPr lang="nl-NL" sz="2000"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5</a:t>
            </a:fld>
            <a:endParaRPr lang="nl-NL"/>
          </a:p>
        </p:txBody>
      </p:sp>
    </p:spTree>
    <p:extLst>
      <p:ext uri="{BB962C8B-B14F-4D97-AF65-F5344CB8AC3E}">
        <p14:creationId xmlns:p14="http://schemas.microsoft.com/office/powerpoint/2010/main" val="301628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Wanneer spreek je</a:t>
            </a:r>
            <a:r>
              <a:rPr lang="nl-NL" baseline="0" dirty="0" smtClean="0"/>
              <a:t> van extreme standen van gewrichten? Dat voel je vanzelf, omdat je lichaam snel begint te protesteren wanneer je bijvoorbeeld je been te ver naar buiten draait. Zoek dan meteen naar een minder belastende houding.</a:t>
            </a:r>
            <a:endParaRPr lang="nl-NL" dirty="0" smtClean="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6</a:t>
            </a:fld>
            <a:endParaRPr lang="nl-NL"/>
          </a:p>
        </p:txBody>
      </p:sp>
    </p:spTree>
    <p:extLst>
      <p:ext uri="{BB962C8B-B14F-4D97-AF65-F5344CB8AC3E}">
        <p14:creationId xmlns:p14="http://schemas.microsoft.com/office/powerpoint/2010/main" val="32410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Let op, de</a:t>
            </a:r>
            <a:r>
              <a:rPr lang="nl-NL" baseline="0" dirty="0" smtClean="0"/>
              <a:t> tijd begint te tellen zodra de werkhouding begint en stopt met tellen zodra de werkhouding eindigt. </a:t>
            </a:r>
          </a:p>
          <a:p>
            <a:endParaRPr lang="nl-NL" baseline="0" dirty="0" smtClean="0"/>
          </a:p>
          <a:p>
            <a:r>
              <a:rPr lang="nl-NL" baseline="0" dirty="0" smtClean="0"/>
              <a:t>De definitie van langdurig staan is op een en dezelfde plek blijven staan binnen 1m2.</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7</a:t>
            </a:fld>
            <a:endParaRPr lang="nl-NL"/>
          </a:p>
        </p:txBody>
      </p:sp>
    </p:spTree>
    <p:extLst>
      <p:ext uri="{BB962C8B-B14F-4D97-AF65-F5344CB8AC3E}">
        <p14:creationId xmlns:p14="http://schemas.microsoft.com/office/powerpoint/2010/main" val="519209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Vraag aan de aanwezigen om hun input. Laat de tips van de werkvloer komen zij weten immers het beste wat voor werkzaamheden zij uitvoeren en met welke problemen zij te maken hebben.</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8</a:t>
            </a:fld>
            <a:endParaRPr lang="nl-NL"/>
          </a:p>
        </p:txBody>
      </p:sp>
    </p:spTree>
    <p:extLst>
      <p:ext uri="{BB962C8B-B14F-4D97-AF65-F5344CB8AC3E}">
        <p14:creationId xmlns:p14="http://schemas.microsoft.com/office/powerpoint/2010/main" val="1344971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9</a:t>
            </a:fld>
            <a:endParaRPr lang="nl-NL"/>
          </a:p>
        </p:txBody>
      </p:sp>
    </p:spTree>
    <p:extLst>
      <p:ext uri="{BB962C8B-B14F-4D97-AF65-F5344CB8AC3E}">
        <p14:creationId xmlns:p14="http://schemas.microsoft.com/office/powerpoint/2010/main" val="1937885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24" name="Groep 23">
            <a:extLst>
              <a:ext uri="{FF2B5EF4-FFF2-40B4-BE49-F238E27FC236}">
                <a16:creationId xmlns:a16="http://schemas.microsoft.com/office/drawing/2014/main" xmlns="" id="{82799EF1-239D-4172-945E-7DF4EF1E50D4}"/>
              </a:ext>
            </a:extLst>
          </p:cNvPr>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21" name="Groep 20">
              <a:extLst>
                <a:ext uri="{FF2B5EF4-FFF2-40B4-BE49-F238E27FC236}">
                  <a16:creationId xmlns:a16="http://schemas.microsoft.com/office/drawing/2014/main" xmlns="" id="{7BA6918E-8AA4-414E-A48C-716BC454EB97}"/>
                </a:ext>
              </a:extLst>
            </p:cNvPr>
            <p:cNvGrpSpPr/>
            <p:nvPr userDrawn="1"/>
          </p:nvGrpSpPr>
          <p:grpSpPr>
            <a:xfrm>
              <a:off x="613537" y="550537"/>
              <a:ext cx="3576627" cy="605459"/>
              <a:chOff x="613537" y="550537"/>
              <a:chExt cx="3576627" cy="605459"/>
            </a:xfrm>
          </p:grpSpPr>
          <p:pic>
            <p:nvPicPr>
              <p:cNvPr id="22" name="Afbeelding 21">
                <a:extLst>
                  <a:ext uri="{FF2B5EF4-FFF2-40B4-BE49-F238E27FC236}">
                    <a16:creationId xmlns:a16="http://schemas.microsoft.com/office/drawing/2014/main" xmlns="" id="{96D958E7-0EA4-45F7-B042-4261F6969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7" y="550537"/>
                <a:ext cx="1589564" cy="589534"/>
              </a:xfrm>
              <a:prstGeom prst="rect">
                <a:avLst/>
              </a:prstGeom>
            </p:spPr>
          </p:pic>
          <p:pic>
            <p:nvPicPr>
              <p:cNvPr id="23" name="Afbeelding 22">
                <a:extLst>
                  <a:ext uri="{FF2B5EF4-FFF2-40B4-BE49-F238E27FC236}">
                    <a16:creationId xmlns:a16="http://schemas.microsoft.com/office/drawing/2014/main" xmlns="" id="{C7FEA1FE-0D59-4F3D-93EE-0F6D9A97B9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8506" y="1010235"/>
                <a:ext cx="1751658" cy="145761"/>
              </a:xfrm>
              <a:prstGeom prst="rect">
                <a:avLst/>
              </a:prstGeom>
            </p:spPr>
          </p:pic>
        </p:grpSp>
      </p:grpSp>
      <p:sp>
        <p:nvSpPr>
          <p:cNvPr id="2" name="Title 1"/>
          <p:cNvSpPr>
            <a:spLocks noGrp="1"/>
          </p:cNvSpPr>
          <p:nvPr userDrawn="1">
            <p:ph type="ctrTitle"/>
          </p:nvPr>
        </p:nvSpPr>
        <p:spPr>
          <a:xfrm>
            <a:off x="657225" y="4483342"/>
            <a:ext cx="9144000" cy="609398"/>
          </a:xfrm>
        </p:spPr>
        <p:txBody>
          <a:bodyPr lIns="0" rIns="0" anchor="t" anchorCtr="0"/>
          <a:lstStyle>
            <a:lvl1pPr algn="l">
              <a:defRPr sz="4400" b="1" i="0">
                <a:solidFill>
                  <a:schemeClr val="tx2"/>
                </a:solidFill>
                <a:latin typeface="Calibri" panose="020F0502020204030204" pitchFamily="34" charset="0"/>
                <a:cs typeface="Calibri" panose="020F0502020204030204" pitchFamily="34" charset="0"/>
              </a:defRPr>
            </a:lvl1pPr>
          </a:lstStyle>
          <a:p>
            <a:r>
              <a:rPr lang="en-US" smtClean="0"/>
              <a:t>Titelstijl van model bewerken</a:t>
            </a:r>
            <a:endParaRPr lang="nl-NL" dirty="0"/>
          </a:p>
        </p:txBody>
      </p:sp>
      <p:sp>
        <p:nvSpPr>
          <p:cNvPr id="3" name="Subtitle 2"/>
          <p:cNvSpPr>
            <a:spLocks noGrp="1"/>
          </p:cNvSpPr>
          <p:nvPr userDrawn="1">
            <p:ph type="subTitle" idx="1"/>
          </p:nvPr>
        </p:nvSpPr>
        <p:spPr>
          <a:xfrm>
            <a:off x="657225" y="5036044"/>
            <a:ext cx="9144000" cy="430887"/>
          </a:xfrm>
        </p:spPr>
        <p:txBody>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Klik om de ondertitelstijl van het model te bewerken</a:t>
            </a:r>
            <a:endParaRPr lang="nl-NL" dirty="0"/>
          </a:p>
        </p:txBody>
      </p:sp>
      <p:sp>
        <p:nvSpPr>
          <p:cNvPr id="5" name="Footer Placeholder 4"/>
          <p:cNvSpPr>
            <a:spLocks noGrp="1"/>
          </p:cNvSpPr>
          <p:nvPr userDrawn="1">
            <p:ph type="ftr" sz="quarter" idx="11"/>
          </p:nvPr>
        </p:nvSpPr>
        <p:spPr/>
        <p:txBody>
          <a:bodyPr/>
          <a:lstStyle/>
          <a:p>
            <a:endParaRPr lang="nl-NL"/>
          </a:p>
        </p:txBody>
      </p:sp>
      <p:sp>
        <p:nvSpPr>
          <p:cNvPr id="6" name="Slide Number Placeholder 5"/>
          <p:cNvSpPr>
            <a:spLocks noGrp="1"/>
          </p:cNvSpPr>
          <p:nvPr userDrawn="1">
            <p:ph type="sldNum" sz="quarter" idx="12"/>
          </p:nvPr>
        </p:nvSpPr>
        <p:spPr/>
        <p:txBody>
          <a:bodyPr/>
          <a:lstStyle/>
          <a:p>
            <a:fld id="{AD6BCF77-3B20-4D4A-83E1-E3DF06597599}" type="slidenum">
              <a:rPr lang="nl-NL" smtClean="0"/>
              <a:t>‹nr.›</a:t>
            </a:fld>
            <a:endParaRPr lang="nl-NL"/>
          </a:p>
        </p:txBody>
      </p:sp>
    </p:spTree>
    <p:extLst>
      <p:ext uri="{BB962C8B-B14F-4D97-AF65-F5344CB8AC3E}">
        <p14:creationId xmlns:p14="http://schemas.microsoft.com/office/powerpoint/2010/main" val="113601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3" name="Vertical Text Placeholder 2"/>
          <p:cNvSpPr>
            <a:spLocks noGrp="1"/>
          </p:cNvSpPr>
          <p:nvPr>
            <p:ph type="body" orient="vert" idx="1"/>
          </p:nvPr>
        </p:nvSpPr>
        <p:spPr>
          <a:xfrm>
            <a:off x="1641564" y="1810655"/>
            <a:ext cx="9721850" cy="2231380"/>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F9559106-6C03-A74F-81B8-727664F56C1E}"/>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FC489E94-A967-644F-97CE-483C6013C32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05C3CF77-2F8A-4541-A38B-B13647FF958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B96C4732-A0A2-6F41-8BE6-691F7E49613E}"/>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8971B753-8F85-4441-91E5-BBADD4D231FD}"/>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6294134E-729B-C34F-B1C5-F4EA6F5302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D9D94092-FD33-CE47-92B6-6508DF98AF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54706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800099"/>
            <a:ext cx="2628900" cy="5376863"/>
          </a:xfrm>
        </p:spPr>
        <p:txBody>
          <a:bodyPr vert="eaVert"/>
          <a:lstStyle/>
          <a:p>
            <a:r>
              <a:rPr lang="en-US" smtClean="0"/>
              <a:t>Titelstijl van model bewerken</a:t>
            </a:r>
            <a:endParaRPr lang="nl-NL"/>
          </a:p>
        </p:txBody>
      </p:sp>
      <p:sp>
        <p:nvSpPr>
          <p:cNvPr id="3" name="Vertical Text Placeholder 2"/>
          <p:cNvSpPr>
            <a:spLocks noGrp="1"/>
          </p:cNvSpPr>
          <p:nvPr>
            <p:ph type="body" orient="vert" idx="1"/>
          </p:nvPr>
        </p:nvSpPr>
        <p:spPr>
          <a:xfrm>
            <a:off x="1631950" y="800099"/>
            <a:ext cx="6940550" cy="5376863"/>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F5BBE2B6-FDF2-8F48-BF14-B48B032B553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FF9651E8-1E2A-A949-B4C9-F9F4ACBEF595}"/>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75ABDE05-5144-C343-9FEC-3BB17858D038}"/>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F9A3C393-72AF-F044-A6B0-9E62008DB12C}"/>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D2F90AF3-B0E0-0643-9FDF-79A362C68B5A}"/>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2BBCC0DA-9467-F549-B080-1E3058DA8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A1C6E536-EF30-ED4D-B6AF-DCEEF2A2E4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7225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3" name="Content Placeholder 2"/>
          <p:cNvSpPr>
            <a:spLocks noGrp="1"/>
          </p:cNvSpPr>
          <p:nvPr>
            <p:ph idx="1" hasCustomPrompt="1"/>
          </p:nvPr>
        </p:nvSpPr>
        <p:spPr>
          <a:xfrm>
            <a:off x="1641564" y="1810655"/>
            <a:ext cx="9721850" cy="2231380"/>
          </a:xfrm>
        </p:spPr>
        <p:txBody>
          <a:bodyPr/>
          <a:lstStyle>
            <a:lvl2pPr marL="288000" indent="-288000">
              <a:buSzPct val="70000"/>
              <a:buFontTx/>
              <a:buBlip>
                <a:blip r:embed="rId2"/>
              </a:buBlip>
              <a:defRPr sz="2800"/>
            </a:lvl2pPr>
            <a:lvl3pPr marL="576000" indent="-288000">
              <a:buSzPct val="70000"/>
              <a:buFontTx/>
              <a:buBlip>
                <a:blip r:embed="rId2"/>
              </a:buBlip>
              <a:defRPr sz="24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BE6EB81A-559D-AC45-B9B2-DF26F5C13DD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C276DFD9-E61D-6046-A0F0-BFDFF03469C7}"/>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20333AF3-F9A9-7641-A571-B84DE63EAD31}"/>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3DE09CC8-1104-4148-8865-3BC6C65B815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23A3C4FD-0A3C-334A-89A2-F642AEB92885}"/>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380F03E8-53CD-B04D-A0D0-B33CC94CF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69D9160E-15DD-5C46-B81B-A75578B5A0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281194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Titelstijl van model bewerken</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Klik om de tekststijl van het model te bewerken</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5C652AD7-225B-C548-9249-8D5129F38AB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FC8CFAE6-2FD0-524E-A122-92CB20568DF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D7659534-2B00-934B-A4B4-C5DC67E819B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2C217A96-58E1-874C-BE4E-F9E6AFC0D5F4}"/>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4C2F4395-CEBF-874A-8EFE-29DCA2307091}"/>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306C8E77-D7D4-CD4C-8BB2-D4B9FD0D4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FA9D1F80-40BE-244F-9AE4-D8BC49707D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3860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3" name="Content Placeholder 2"/>
          <p:cNvSpPr>
            <a:spLocks noGrp="1"/>
          </p:cNvSpPr>
          <p:nvPr>
            <p:ph sz="half" idx="1"/>
          </p:nvPr>
        </p:nvSpPr>
        <p:spPr>
          <a:xfrm>
            <a:off x="1636395" y="1825625"/>
            <a:ext cx="4680000" cy="4351338"/>
          </a:xfrm>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4" name="Content Placeholder 3"/>
          <p:cNvSpPr>
            <a:spLocks noGrp="1"/>
          </p:cNvSpPr>
          <p:nvPr>
            <p:ph sz="half" idx="2"/>
          </p:nvPr>
        </p:nvSpPr>
        <p:spPr>
          <a:xfrm>
            <a:off x="6683414" y="1825625"/>
            <a:ext cx="4680000" cy="4351338"/>
          </a:xfrm>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xmlns="" id="{9265A781-3355-FA4C-B301-F4B878BAA73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xmlns="" id="{5210E5BA-B60E-424C-8D3B-21FCCF3D34CF}"/>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xmlns="" id="{F15F9164-F27A-D445-B54F-4C893DC971A9}"/>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xmlns="" id="{C6C4C334-F339-7745-812F-84FC66358903}"/>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xmlns="" id="{7CB7A607-8468-194F-B5DD-05E3A475F85F}"/>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xmlns="" id="{8514B7DA-44FA-124E-804F-4E9EB0308A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xmlns="" id="{E02856A4-6001-A147-BAF3-6A0F2B32A9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189530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D6BCF77-3B20-4D4A-83E1-E3DF06597599}" type="slidenum">
              <a:rPr lang="nl-NL" smtClean="0"/>
              <a:t>‹nr.›</a:t>
            </a:fld>
            <a:endParaRPr lang="nl-NL"/>
          </a:p>
        </p:txBody>
      </p:sp>
      <p:sp>
        <p:nvSpPr>
          <p:cNvPr id="6" name="Isosceles Triangle 10">
            <a:extLst>
              <a:ext uri="{FF2B5EF4-FFF2-40B4-BE49-F238E27FC236}">
                <a16:creationId xmlns:a16="http://schemas.microsoft.com/office/drawing/2014/main" xmlns="" id="{A792A0C6-D74B-EC45-8F0D-73D073B824A4}"/>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7" name="Group 13">
            <a:extLst>
              <a:ext uri="{FF2B5EF4-FFF2-40B4-BE49-F238E27FC236}">
                <a16:creationId xmlns:a16="http://schemas.microsoft.com/office/drawing/2014/main" xmlns="" id="{7C101F8A-794B-3F41-AC8D-9262434BEB9C}"/>
              </a:ext>
            </a:extLst>
          </p:cNvPr>
          <p:cNvGrpSpPr/>
          <p:nvPr userDrawn="1"/>
        </p:nvGrpSpPr>
        <p:grpSpPr>
          <a:xfrm>
            <a:off x="8401513" y="4302034"/>
            <a:ext cx="3793751" cy="2555965"/>
            <a:chOff x="7193280" y="4302034"/>
            <a:chExt cx="3793751" cy="2555965"/>
          </a:xfrm>
        </p:grpSpPr>
        <p:sp>
          <p:nvSpPr>
            <p:cNvPr id="8" name="Isosceles Triangle 11">
              <a:extLst>
                <a:ext uri="{FF2B5EF4-FFF2-40B4-BE49-F238E27FC236}">
                  <a16:creationId xmlns:a16="http://schemas.microsoft.com/office/drawing/2014/main" xmlns="" id="{4F699FD5-187E-CC4E-AD8F-ACD70421AFD2}"/>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Isosceles Triangle 12">
              <a:extLst>
                <a:ext uri="{FF2B5EF4-FFF2-40B4-BE49-F238E27FC236}">
                  <a16:creationId xmlns:a16="http://schemas.microsoft.com/office/drawing/2014/main" xmlns="" id="{BD8E89B0-A4FE-8747-87D1-8D5000A57216}"/>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0" name="Groep 9">
            <a:extLst>
              <a:ext uri="{FF2B5EF4-FFF2-40B4-BE49-F238E27FC236}">
                <a16:creationId xmlns:a16="http://schemas.microsoft.com/office/drawing/2014/main" xmlns="" id="{B4D0C240-FB9C-CF4E-AE1B-70EFE094D23D}"/>
              </a:ext>
            </a:extLst>
          </p:cNvPr>
          <p:cNvGrpSpPr/>
          <p:nvPr userDrawn="1"/>
        </p:nvGrpSpPr>
        <p:grpSpPr>
          <a:xfrm>
            <a:off x="286567" y="6271611"/>
            <a:ext cx="3088822" cy="376842"/>
            <a:chOff x="286567" y="6271611"/>
            <a:chExt cx="3088822" cy="376842"/>
          </a:xfrm>
        </p:grpSpPr>
        <p:pic>
          <p:nvPicPr>
            <p:cNvPr id="11" name="Afbeelding 10">
              <a:extLst>
                <a:ext uri="{FF2B5EF4-FFF2-40B4-BE49-F238E27FC236}">
                  <a16:creationId xmlns:a16="http://schemas.microsoft.com/office/drawing/2014/main" xmlns="" id="{C21F0DA2-0554-2646-8783-5393C82B8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2" name="Afbeelding 11">
              <a:extLst>
                <a:ext uri="{FF2B5EF4-FFF2-40B4-BE49-F238E27FC236}">
                  <a16:creationId xmlns:a16="http://schemas.microsoft.com/office/drawing/2014/main" xmlns="" id="{D9202138-1B57-0143-81B5-C8A09A6B42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332457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D6BCF77-3B20-4D4A-83E1-E3DF06597599}" type="slidenum">
              <a:rPr lang="nl-NL" smtClean="0"/>
              <a:t>‹nr.›</a:t>
            </a:fld>
            <a:endParaRPr lang="nl-NL"/>
          </a:p>
        </p:txBody>
      </p:sp>
      <p:sp>
        <p:nvSpPr>
          <p:cNvPr id="5" name="Isosceles Triangle 10">
            <a:extLst>
              <a:ext uri="{FF2B5EF4-FFF2-40B4-BE49-F238E27FC236}">
                <a16:creationId xmlns:a16="http://schemas.microsoft.com/office/drawing/2014/main" xmlns="" id="{001BE2C6-287F-3C4B-965C-8838F6FAC4CA}"/>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6" name="Group 13">
            <a:extLst>
              <a:ext uri="{FF2B5EF4-FFF2-40B4-BE49-F238E27FC236}">
                <a16:creationId xmlns:a16="http://schemas.microsoft.com/office/drawing/2014/main" xmlns="" id="{58947396-C089-394D-B7FA-7FB5C78FEC34}"/>
              </a:ext>
            </a:extLst>
          </p:cNvPr>
          <p:cNvGrpSpPr/>
          <p:nvPr userDrawn="1"/>
        </p:nvGrpSpPr>
        <p:grpSpPr>
          <a:xfrm>
            <a:off x="8401513" y="4302034"/>
            <a:ext cx="3793751" cy="2555965"/>
            <a:chOff x="7193280" y="4302034"/>
            <a:chExt cx="3793751" cy="2555965"/>
          </a:xfrm>
        </p:grpSpPr>
        <p:sp>
          <p:nvSpPr>
            <p:cNvPr id="7" name="Isosceles Triangle 11">
              <a:extLst>
                <a:ext uri="{FF2B5EF4-FFF2-40B4-BE49-F238E27FC236}">
                  <a16:creationId xmlns:a16="http://schemas.microsoft.com/office/drawing/2014/main" xmlns="" id="{44130BBD-25F9-C140-A357-5C746B3D2523}"/>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Isosceles Triangle 12">
              <a:extLst>
                <a:ext uri="{FF2B5EF4-FFF2-40B4-BE49-F238E27FC236}">
                  <a16:creationId xmlns:a16="http://schemas.microsoft.com/office/drawing/2014/main" xmlns="" id="{CC8DB686-196D-E04B-AFD2-30AA03FE117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9" name="Groep 8">
            <a:extLst>
              <a:ext uri="{FF2B5EF4-FFF2-40B4-BE49-F238E27FC236}">
                <a16:creationId xmlns:a16="http://schemas.microsoft.com/office/drawing/2014/main" xmlns="" id="{3C6C91EF-DFCB-EB4E-A62F-43083873A3BE}"/>
              </a:ext>
            </a:extLst>
          </p:cNvPr>
          <p:cNvGrpSpPr/>
          <p:nvPr userDrawn="1"/>
        </p:nvGrpSpPr>
        <p:grpSpPr>
          <a:xfrm>
            <a:off x="286567" y="6271611"/>
            <a:ext cx="3088822" cy="376842"/>
            <a:chOff x="286567" y="6271611"/>
            <a:chExt cx="3088822" cy="376842"/>
          </a:xfrm>
        </p:grpSpPr>
        <p:pic>
          <p:nvPicPr>
            <p:cNvPr id="10" name="Afbeelding 9">
              <a:extLst>
                <a:ext uri="{FF2B5EF4-FFF2-40B4-BE49-F238E27FC236}">
                  <a16:creationId xmlns:a16="http://schemas.microsoft.com/office/drawing/2014/main" xmlns="" id="{9DECAF8C-68B1-E244-83EB-31095C051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1" name="Afbeelding 10">
              <a:extLst>
                <a:ext uri="{FF2B5EF4-FFF2-40B4-BE49-F238E27FC236}">
                  <a16:creationId xmlns:a16="http://schemas.microsoft.com/office/drawing/2014/main" xmlns="" id="{DDC6FE44-54CA-FA45-8019-F3A4B5B18A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697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_slide">
    <p:spTree>
      <p:nvGrpSpPr>
        <p:cNvPr id="1" name=""/>
        <p:cNvGrpSpPr/>
        <p:nvPr/>
      </p:nvGrpSpPr>
      <p:grpSpPr>
        <a:xfrm>
          <a:off x="0" y="0"/>
          <a:ext cx="0" cy="0"/>
          <a:chOff x="0" y="0"/>
          <a:chExt cx="0" cy="0"/>
        </a:xfrm>
      </p:grpSpPr>
      <p:pic>
        <p:nvPicPr>
          <p:cNvPr id="21" name="Afbeelding 20">
            <a:extLst>
              <a:ext uri="{FF2B5EF4-FFF2-40B4-BE49-F238E27FC236}">
                <a16:creationId xmlns:a16="http://schemas.microsoft.com/office/drawing/2014/main" xmlns="" id="{5090966C-24B3-224E-B227-2E05589FC7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6483" cy="6858001"/>
          </a:xfrm>
          <a:prstGeom prst="rect">
            <a:avLst/>
          </a:prstGeom>
        </p:spPr>
      </p:pic>
      <p:grpSp>
        <p:nvGrpSpPr>
          <p:cNvPr id="17" name="Group 16"/>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5" name="Footer Placeholder 4"/>
          <p:cNvSpPr>
            <a:spLocks noGrp="1"/>
          </p:cNvSpPr>
          <p:nvPr>
            <p:ph type="ftr" sz="quarter" idx="11"/>
          </p:nvPr>
        </p:nvSpPr>
        <p:spPr>
          <a:xfrm>
            <a:off x="4038600" y="6356350"/>
            <a:ext cx="4114800" cy="365125"/>
          </a:xfrm>
        </p:spPr>
        <p:txBody>
          <a:bodyPr/>
          <a:lstStyle/>
          <a:p>
            <a:endParaRPr lang="nl-NL"/>
          </a:p>
        </p:txBody>
      </p:sp>
      <p:sp>
        <p:nvSpPr>
          <p:cNvPr id="6" name="Slide Number Placeholder 5"/>
          <p:cNvSpPr>
            <a:spLocks noGrp="1"/>
          </p:cNvSpPr>
          <p:nvPr>
            <p:ph type="sldNum" sz="quarter" idx="12"/>
          </p:nvPr>
        </p:nvSpPr>
        <p:spPr>
          <a:xfrm>
            <a:off x="9324975" y="6356350"/>
            <a:ext cx="2743200" cy="365125"/>
          </a:xfrm>
        </p:spPr>
        <p:txBody>
          <a:bodyPr/>
          <a:lstStyle/>
          <a:p>
            <a:fld id="{AD6BCF77-3B20-4D4A-83E1-E3DF06597599}" type="slidenum">
              <a:rPr lang="nl-NL" smtClean="0"/>
              <a:t>‹nr.›</a:t>
            </a:fld>
            <a:endParaRPr lang="nl-NL"/>
          </a:p>
        </p:txBody>
      </p:sp>
      <p:sp>
        <p:nvSpPr>
          <p:cNvPr id="8" name="Tekstvak 7"/>
          <p:cNvSpPr txBox="1"/>
          <p:nvPr userDrawn="1"/>
        </p:nvSpPr>
        <p:spPr>
          <a:xfrm>
            <a:off x="541349" y="4373011"/>
            <a:ext cx="7259053" cy="769441"/>
          </a:xfrm>
          <a:prstGeom prst="rect">
            <a:avLst/>
          </a:prstGeom>
          <a:noFill/>
        </p:spPr>
        <p:txBody>
          <a:bodyPr wrap="square" rtlCol="0">
            <a:spAutoFit/>
          </a:bodyPr>
          <a:lstStyle/>
          <a:p>
            <a:r>
              <a:rPr lang="nl-NL" sz="4400" b="1" dirty="0">
                <a:solidFill>
                  <a:schemeClr val="tx2"/>
                </a:solidFill>
              </a:rPr>
              <a:t>Bedankt voor uw aandacht!</a:t>
            </a:r>
          </a:p>
        </p:txBody>
      </p:sp>
      <p:sp>
        <p:nvSpPr>
          <p:cNvPr id="20" name="Tekstvak 19"/>
          <p:cNvSpPr txBox="1"/>
          <p:nvPr userDrawn="1"/>
        </p:nvSpPr>
        <p:spPr>
          <a:xfrm>
            <a:off x="589739" y="4989877"/>
            <a:ext cx="3653518" cy="523220"/>
          </a:xfrm>
          <a:prstGeom prst="rect">
            <a:avLst/>
          </a:prstGeom>
          <a:noFill/>
        </p:spPr>
        <p:txBody>
          <a:bodyPr wrap="square" rtlCol="0">
            <a:spAutoFit/>
          </a:bodyPr>
          <a:lstStyle/>
          <a:p>
            <a:r>
              <a:rPr lang="nl-NL" sz="2800" b="1" dirty="0">
                <a:solidFill>
                  <a:schemeClr val="accent1"/>
                </a:solidFill>
              </a:rPr>
              <a:t>www.ssvv.nl</a:t>
            </a:r>
          </a:p>
        </p:txBody>
      </p:sp>
      <p:pic>
        <p:nvPicPr>
          <p:cNvPr id="14" name="Afbeelding 13">
            <a:extLst>
              <a:ext uri="{FF2B5EF4-FFF2-40B4-BE49-F238E27FC236}">
                <a16:creationId xmlns:a16="http://schemas.microsoft.com/office/drawing/2014/main" xmlns="" id="{96D958E7-0EA4-45F7-B042-4261F69695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3537" y="550537"/>
            <a:ext cx="1589564" cy="589534"/>
          </a:xfrm>
          <a:prstGeom prst="rect">
            <a:avLst/>
          </a:prstGeom>
        </p:spPr>
      </p:pic>
      <p:pic>
        <p:nvPicPr>
          <p:cNvPr id="18" name="Afbeelding 17">
            <a:extLst>
              <a:ext uri="{FF2B5EF4-FFF2-40B4-BE49-F238E27FC236}">
                <a16:creationId xmlns:a16="http://schemas.microsoft.com/office/drawing/2014/main" xmlns="" id="{C7FEA1FE-0D59-4F3D-93EE-0F6D9A97B9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8506" y="1010235"/>
            <a:ext cx="1751658" cy="145761"/>
          </a:xfrm>
          <a:prstGeom prst="rect">
            <a:avLst/>
          </a:prstGeom>
        </p:spPr>
      </p:pic>
    </p:spTree>
    <p:extLst>
      <p:ext uri="{BB962C8B-B14F-4D97-AF65-F5344CB8AC3E}">
        <p14:creationId xmlns:p14="http://schemas.microsoft.com/office/powerpoint/2010/main" val="408706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933450"/>
          </a:xfrm>
        </p:spPr>
        <p:txBody>
          <a:bodyPr anchor="t" anchorCtr="0"/>
          <a:lstStyle>
            <a:lvl1pPr>
              <a:defRPr sz="3200"/>
            </a:lvl1pPr>
          </a:lstStyle>
          <a:p>
            <a:r>
              <a:rPr lang="en-US" smtClean="0"/>
              <a:t>Titelstijl van model bewerken</a:t>
            </a:r>
            <a:endParaRPr lang="nl-NL" dirty="0"/>
          </a:p>
        </p:txBody>
      </p:sp>
      <p:sp>
        <p:nvSpPr>
          <p:cNvPr id="3" name="Content Placeholder 2"/>
          <p:cNvSpPr>
            <a:spLocks noGrp="1"/>
          </p:cNvSpPr>
          <p:nvPr>
            <p:ph idx="1"/>
          </p:nvPr>
        </p:nvSpPr>
        <p:spPr>
          <a:xfrm>
            <a:off x="5183188" y="800101"/>
            <a:ext cx="6172200" cy="5060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4" name="Text Placeholder 3"/>
          <p:cNvSpPr>
            <a:spLocks noGrp="1"/>
          </p:cNvSpPr>
          <p:nvPr>
            <p:ph type="body" sz="half" idx="2"/>
          </p:nvPr>
        </p:nvSpPr>
        <p:spPr>
          <a:xfrm>
            <a:off x="1631950" y="2057400"/>
            <a:ext cx="3397250" cy="430887"/>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Klik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xmlns="" id="{C750B755-72A0-1A43-99CB-AA4ED17B69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xmlns="" id="{C42714B0-D20D-B243-9D11-CFB0389B046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xmlns="" id="{B6433C36-40A9-BC4A-8057-EC264E8C62CA}"/>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xmlns="" id="{6435817F-86DE-494A-865B-406097B46F6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xmlns="" id="{9B948ACF-4BC6-594A-90F9-B20657EA151C}"/>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xmlns="" id="{9EE96134-720A-834B-9F5E-EB6C15BBDA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xmlns="" id="{CB8BDF14-970B-6541-8726-B3CAFC3A17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3459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886397"/>
          </a:xfrm>
        </p:spPr>
        <p:txBody>
          <a:bodyPr anchor="t" anchorCtr="0"/>
          <a:lstStyle>
            <a:lvl1pPr>
              <a:defRPr sz="3200"/>
            </a:lvl1pPr>
          </a:lstStyle>
          <a:p>
            <a:r>
              <a:rPr lang="en-US" smtClean="0"/>
              <a:t>Titelstijl van model bewerken</a:t>
            </a:r>
            <a:endParaRPr lang="nl-NL"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Sleep de afbeelding naar de tijdelijke aanduiding of klik op het pictogram als u een afbeelding wilt toevoegen</a:t>
            </a:r>
            <a:endParaRPr lang="nl-NL"/>
          </a:p>
        </p:txBody>
      </p:sp>
      <p:sp>
        <p:nvSpPr>
          <p:cNvPr id="4" name="Text Placeholder 3"/>
          <p:cNvSpPr>
            <a:spLocks noGrp="1"/>
          </p:cNvSpPr>
          <p:nvPr>
            <p:ph type="body" sz="half" idx="2"/>
          </p:nvPr>
        </p:nvSpPr>
        <p:spPr>
          <a:xfrm>
            <a:off x="1631950" y="2057400"/>
            <a:ext cx="3420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Klik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xmlns="" id="{98638DC1-FF36-1D4A-B822-22527CDF3F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xmlns="" id="{C3496FCC-0F51-F447-9A31-3CC6C62338F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xmlns="" id="{906E966D-8A39-E24D-8588-0C80DB106BC4}"/>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xmlns="" id="{530B83F1-6108-0D46-BCD0-2F8C9053DB8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xmlns="" id="{6E817D4D-4390-8E41-9AA9-A2907F6D6AB4}"/>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xmlns="" id="{97E573E0-E341-414D-A7FC-8C5E281BBD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xmlns="" id="{87900D63-B232-B54C-A402-4C0CDD0730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42397486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1564" y="800100"/>
            <a:ext cx="9721850" cy="609398"/>
          </a:xfrm>
          <a:prstGeom prst="rect">
            <a:avLst/>
          </a:prstGeom>
        </p:spPr>
        <p:txBody>
          <a:bodyPr vert="horz" lIns="36000" tIns="0" rIns="36000" bIns="0" rtlCol="0" anchor="t" anchorCtr="0">
            <a:spAutoFit/>
          </a:bodyPr>
          <a:lstStyle/>
          <a:p>
            <a:r>
              <a:rPr lang="en-US" smtClean="0"/>
              <a:t>Titelstijl van model bewerken</a:t>
            </a:r>
            <a:endParaRPr lang="nl-NL" dirty="0"/>
          </a:p>
        </p:txBody>
      </p:sp>
      <p:sp>
        <p:nvSpPr>
          <p:cNvPr id="3" name="Text Placeholder 2"/>
          <p:cNvSpPr>
            <a:spLocks noGrp="1"/>
          </p:cNvSpPr>
          <p:nvPr>
            <p:ph type="body" idx="1"/>
          </p:nvPr>
        </p:nvSpPr>
        <p:spPr>
          <a:xfrm>
            <a:off x="1641564" y="1810655"/>
            <a:ext cx="9721680" cy="2231380"/>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9324975"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AD6BCF77-3B20-4D4A-83E1-E3DF06597599}" type="slidenum">
              <a:rPr lang="nl-NL" smtClean="0"/>
              <a:pPr/>
              <a:t>‹nr.›</a:t>
            </a:fld>
            <a:endParaRPr lang="nl-NL" dirty="0"/>
          </a:p>
        </p:txBody>
      </p:sp>
    </p:spTree>
    <p:extLst>
      <p:ext uri="{BB962C8B-B14F-4D97-AF65-F5344CB8AC3E}">
        <p14:creationId xmlns:p14="http://schemas.microsoft.com/office/powerpoint/2010/main" val="4131819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60"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0" indent="-288000" algn="l" defTabSz="914400" rtl="0" eaLnBrk="1" latinLnBrk="0" hangingPunct="1">
        <a:lnSpc>
          <a:spcPct val="100000"/>
        </a:lnSpc>
        <a:spcBef>
          <a:spcPts val="0"/>
        </a:spcBef>
        <a:spcAft>
          <a:spcPts val="600"/>
        </a:spcAft>
        <a:buClr>
          <a:schemeClr val="tx2"/>
        </a:buClr>
        <a:buSzPct val="70000"/>
        <a:buFontTx/>
        <a:buBlip>
          <a:blip r:embed="rId13"/>
        </a:buBlip>
        <a:defRPr sz="2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spcAft>
          <a:spcPts val="600"/>
        </a:spcAft>
        <a:buClr>
          <a:schemeClr val="tx2"/>
        </a:buClr>
        <a:buSzPct val="70000"/>
        <a:buFontTx/>
        <a:buBlip>
          <a:blip r:embed="rId13"/>
        </a:buBlip>
        <a:defRPr sz="2400" kern="1200">
          <a:solidFill>
            <a:schemeClr val="tx1"/>
          </a:solidFill>
          <a:latin typeface="+mn-lt"/>
          <a:ea typeface="+mn-ea"/>
          <a:cs typeface="+mn-cs"/>
        </a:defRPr>
      </a:lvl3pPr>
      <a:lvl4pPr marL="792000" indent="-216000" algn="l" defTabSz="914400" rtl="0" eaLnBrk="1" latinLnBrk="0" hangingPunct="1">
        <a:lnSpc>
          <a:spcPct val="100000"/>
        </a:lnSpc>
        <a:spcBef>
          <a:spcPts val="0"/>
        </a:spcBef>
        <a:spcAft>
          <a:spcPts val="600"/>
        </a:spcAft>
        <a:buClr>
          <a:schemeClr val="tx2"/>
        </a:buClr>
        <a:buFont typeface="Times New Roman" panose="02020603050405020304" pitchFamily="18"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028" userDrawn="1">
          <p15:clr>
            <a:srgbClr val="F26B43"/>
          </p15:clr>
        </p15:guide>
        <p15:guide id="2" orient="horz" pos="5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youtu.be/TlBebR-Kir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rotWithShape="1">
          <a:blip r:embed="rId3" cstate="screen">
            <a:extLst>
              <a:ext uri="{28A0092B-C50C-407E-A947-70E740481C1C}">
                <a14:useLocalDpi xmlns:a14="http://schemas.microsoft.com/office/drawing/2010/main"/>
              </a:ext>
            </a:extLst>
          </a:blip>
          <a:srcRect r="68870"/>
          <a:stretch/>
        </p:blipFill>
        <p:spPr>
          <a:xfrm>
            <a:off x="613538" y="550538"/>
            <a:ext cx="1653412" cy="628494"/>
          </a:xfrm>
          <a:prstGeom prst="rect">
            <a:avLst/>
          </a:prstGeom>
        </p:spPr>
      </p:pic>
      <p:pic>
        <p:nvPicPr>
          <p:cNvPr id="5" name="Picture 8"/>
          <p:cNvPicPr>
            <a:picLocks noChangeAspect="1"/>
          </p:cNvPicPr>
          <p:nvPr/>
        </p:nvPicPr>
        <p:blipFill rotWithShape="1">
          <a:blip r:embed="rId3" cstate="screen">
            <a:extLst>
              <a:ext uri="{28A0092B-C50C-407E-A947-70E740481C1C}">
                <a14:useLocalDpi xmlns:a14="http://schemas.microsoft.com/office/drawing/2010/main"/>
              </a:ext>
            </a:extLst>
          </a:blip>
          <a:srcRect l="35786" r="-2166"/>
          <a:stretch/>
        </p:blipFill>
        <p:spPr>
          <a:xfrm>
            <a:off x="2181225" y="771047"/>
            <a:ext cx="2070053" cy="369024"/>
          </a:xfrm>
          <a:prstGeom prst="rect">
            <a:avLst/>
          </a:prstGeom>
        </p:spPr>
      </p:pic>
      <p:sp>
        <p:nvSpPr>
          <p:cNvPr id="9" name="Titel 1"/>
          <p:cNvSpPr>
            <a:spLocks noGrp="1"/>
          </p:cNvSpPr>
          <p:nvPr>
            <p:ph type="ctrTitle"/>
          </p:nvPr>
        </p:nvSpPr>
        <p:spPr>
          <a:xfrm>
            <a:off x="657225" y="4483342"/>
            <a:ext cx="9144000" cy="609398"/>
          </a:xfrm>
        </p:spPr>
        <p:txBody>
          <a:bodyPr/>
          <a:lstStyle/>
          <a:p>
            <a:r>
              <a:rPr lang="nl-NL" dirty="0" err="1" smtClean="0"/>
              <a:t>Toolbox</a:t>
            </a:r>
            <a:r>
              <a:rPr lang="nl-NL" dirty="0" smtClean="0"/>
              <a:t> Ongunstige werkhouding</a:t>
            </a:r>
            <a:endParaRPr lang="nl-NL" dirty="0"/>
          </a:p>
        </p:txBody>
      </p:sp>
      <p:sp>
        <p:nvSpPr>
          <p:cNvPr id="10" name="Ondertitel 2"/>
          <p:cNvSpPr>
            <a:spLocks noGrp="1"/>
          </p:cNvSpPr>
          <p:nvPr>
            <p:ph type="subTitle" idx="1"/>
          </p:nvPr>
        </p:nvSpPr>
        <p:spPr>
          <a:xfrm>
            <a:off x="657225" y="5036044"/>
            <a:ext cx="9144000" cy="430887"/>
          </a:xfrm>
        </p:spPr>
        <p:txBody>
          <a:bodyPr/>
          <a:lstStyle/>
          <a:p>
            <a:r>
              <a:rPr lang="nl-NL" dirty="0" smtClean="0"/>
              <a:t>Samen doen we het beter!</a:t>
            </a:r>
            <a:endParaRPr lang="nl-NL" dirty="0"/>
          </a:p>
        </p:txBody>
      </p:sp>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8884" y="135976"/>
            <a:ext cx="6175377" cy="4126218"/>
          </a:xfrm>
          <a:prstGeom prst="rect">
            <a:avLst/>
          </a:prstGeom>
        </p:spPr>
      </p:pic>
    </p:spTree>
    <p:extLst>
      <p:ext uri="{BB962C8B-B14F-4D97-AF65-F5344CB8AC3E}">
        <p14:creationId xmlns:p14="http://schemas.microsoft.com/office/powerpoint/2010/main" val="1645811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Afspraken maken over veilig werken</a:t>
            </a:r>
            <a:endParaRPr lang="nl-NL" dirty="0"/>
          </a:p>
        </p:txBody>
      </p:sp>
      <p:sp>
        <p:nvSpPr>
          <p:cNvPr id="3" name="Content Placeholder 2"/>
          <p:cNvSpPr>
            <a:spLocks noGrp="1"/>
          </p:cNvSpPr>
          <p:nvPr>
            <p:ph idx="1"/>
          </p:nvPr>
        </p:nvSpPr>
        <p:spPr>
          <a:xfrm>
            <a:off x="1641564" y="1810655"/>
            <a:ext cx="10005004" cy="4216539"/>
          </a:xfrm>
        </p:spPr>
        <p:txBody>
          <a:bodyPr/>
          <a:lstStyle/>
          <a:p>
            <a:pPr lvl="1"/>
            <a:r>
              <a:rPr lang="nl-NL" dirty="0"/>
              <a:t>Met jezelf: wat ga je er zelf aan doen?</a:t>
            </a:r>
          </a:p>
          <a:p>
            <a:pPr lvl="1"/>
            <a:r>
              <a:rPr lang="nl-NL" dirty="0"/>
              <a:t>Met elkaar: </a:t>
            </a:r>
            <a:r>
              <a:rPr lang="nl-NL" dirty="0" smtClean="0"/>
              <a:t>help </a:t>
            </a:r>
            <a:r>
              <a:rPr lang="nl-NL" dirty="0"/>
              <a:t>elkaar om op de juiste manier te werken!</a:t>
            </a:r>
          </a:p>
          <a:p>
            <a:pPr lvl="1"/>
            <a:r>
              <a:rPr lang="nl-NL" dirty="0"/>
              <a:t>Op de locatie: </a:t>
            </a:r>
          </a:p>
          <a:p>
            <a:pPr lvl="2"/>
            <a:r>
              <a:rPr lang="nl-NL" dirty="0" smtClean="0"/>
              <a:t>Praat </a:t>
            </a:r>
            <a:r>
              <a:rPr lang="nl-NL" dirty="0"/>
              <a:t>in elk werkoverleg over </a:t>
            </a:r>
            <a:r>
              <a:rPr lang="nl-NL" dirty="0" smtClean="0"/>
              <a:t>het vermijden van ongunstige werkhoudingen</a:t>
            </a:r>
            <a:endParaRPr lang="nl-NL" dirty="0"/>
          </a:p>
          <a:p>
            <a:pPr lvl="2"/>
            <a:r>
              <a:rPr lang="nl-NL" dirty="0" smtClean="0"/>
              <a:t>Verzamel </a:t>
            </a:r>
            <a:r>
              <a:rPr lang="nl-NL" dirty="0"/>
              <a:t>voorbeelden van wat goed gaat en wat minder goed gaat </a:t>
            </a:r>
          </a:p>
          <a:p>
            <a:pPr lvl="1"/>
            <a:r>
              <a:rPr lang="nl-NL" dirty="0"/>
              <a:t>In het bedrijf: vraag </a:t>
            </a:r>
            <a:r>
              <a:rPr lang="nl-NL" dirty="0" smtClean="0"/>
              <a:t>om beschermende maatregelen, informatie en training</a:t>
            </a:r>
          </a:p>
          <a:p>
            <a:pPr lvl="1"/>
            <a:r>
              <a:rPr lang="nl-NL" dirty="0" smtClean="0"/>
              <a:t>We </a:t>
            </a:r>
            <a:r>
              <a:rPr lang="nl-NL" dirty="0"/>
              <a:t>maken een nieuwe afspraak om </a:t>
            </a:r>
            <a:r>
              <a:rPr lang="nl-NL" dirty="0" smtClean="0"/>
              <a:t>het </a:t>
            </a:r>
            <a:r>
              <a:rPr lang="nl-NL" dirty="0"/>
              <a:t>resultaat van onze afspraken </a:t>
            </a:r>
            <a:r>
              <a:rPr lang="nl-NL" dirty="0" smtClean="0"/>
              <a:t>te </a:t>
            </a:r>
            <a:r>
              <a:rPr lang="nl-NL" dirty="0" smtClean="0"/>
              <a:t>bespreken</a:t>
            </a:r>
            <a:endParaRPr lang="nl-NL" dirty="0"/>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10</a:t>
            </a:r>
            <a:endParaRPr lang="nl-NL" dirty="0"/>
          </a:p>
        </p:txBody>
      </p:sp>
    </p:spTree>
    <p:extLst>
      <p:ext uri="{BB962C8B-B14F-4D97-AF65-F5344CB8AC3E}">
        <p14:creationId xmlns:p14="http://schemas.microsoft.com/office/powerpoint/2010/main" val="1309095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41070" y="2327077"/>
            <a:ext cx="10515600" cy="1661993"/>
          </a:xfrm>
        </p:spPr>
        <p:txBody>
          <a:bodyPr/>
          <a:lstStyle/>
          <a:p>
            <a:r>
              <a:rPr lang="nl-NL" dirty="0" smtClean="0">
                <a:solidFill>
                  <a:srgbClr val="01AEC3"/>
                </a:solidFill>
              </a:rPr>
              <a:t>Dankjewel voor </a:t>
            </a:r>
            <a:r>
              <a:rPr lang="nl-NL" dirty="0">
                <a:solidFill>
                  <a:srgbClr val="01AEC3"/>
                </a:solidFill>
              </a:rPr>
              <a:t>het meedenken over dit belangrijke onderwerp!</a:t>
            </a:r>
          </a:p>
        </p:txBody>
      </p:sp>
      <p:sp>
        <p:nvSpPr>
          <p:cNvPr id="5" name="Tijdelijke aanduiding voor tekst 4"/>
          <p:cNvSpPr>
            <a:spLocks noGrp="1"/>
          </p:cNvSpPr>
          <p:nvPr>
            <p:ph type="body" idx="1"/>
          </p:nvPr>
        </p:nvSpPr>
        <p:spPr>
          <a:xfrm>
            <a:off x="941070" y="4229100"/>
            <a:ext cx="10515600" cy="630767"/>
          </a:xfrm>
        </p:spPr>
        <p:txBody>
          <a:bodyPr/>
          <a:lstStyle/>
          <a:p>
            <a:r>
              <a:rPr lang="nl-NL" sz="2800" b="1" dirty="0" smtClean="0">
                <a:solidFill>
                  <a:srgbClr val="00454F"/>
                </a:solidFill>
              </a:rPr>
              <a:t>Samen </a:t>
            </a:r>
            <a:r>
              <a:rPr lang="nl-NL" sz="2800" b="1" dirty="0">
                <a:solidFill>
                  <a:srgbClr val="00454F"/>
                </a:solidFill>
              </a:rPr>
              <a:t>doen we het beter!</a:t>
            </a:r>
          </a:p>
          <a:p>
            <a:r>
              <a:rPr lang="nl-NL" dirty="0">
                <a:hlinkClick r:id="rId3"/>
              </a:rPr>
              <a:t/>
            </a:r>
            <a:br>
              <a:rPr lang="nl-NL" dirty="0">
                <a:hlinkClick r:id="rId3"/>
              </a:rPr>
            </a:br>
            <a:endParaRPr lang="nl-NL" dirty="0"/>
          </a:p>
        </p:txBody>
      </p:sp>
      <p:sp>
        <p:nvSpPr>
          <p:cNvPr id="3" name="Tijdelijke aanduiding voor dianummer 2"/>
          <p:cNvSpPr>
            <a:spLocks noGrp="1"/>
          </p:cNvSpPr>
          <p:nvPr>
            <p:ph type="sldNum" sz="quarter" idx="12"/>
          </p:nvPr>
        </p:nvSpPr>
        <p:spPr/>
        <p:txBody>
          <a:bodyPr/>
          <a:lstStyle/>
          <a:p>
            <a:fld id="{AD6BCF77-3B20-4D4A-83E1-E3DF06597599}" type="slidenum">
              <a:rPr lang="nl-NL" smtClean="0"/>
              <a:t>11</a:t>
            </a:fld>
            <a:endParaRPr lang="nl-NL" dirty="0"/>
          </a:p>
        </p:txBody>
      </p:sp>
    </p:spTree>
    <p:extLst>
      <p:ext uri="{BB962C8B-B14F-4D97-AF65-F5344CB8AC3E}">
        <p14:creationId xmlns:p14="http://schemas.microsoft.com/office/powerpoint/2010/main" val="754205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a:t>C</a:t>
            </a:r>
            <a:r>
              <a:rPr lang="nl-NL" dirty="0" smtClean="0"/>
              <a:t>ijfers en ongevallen</a:t>
            </a:r>
            <a:endParaRPr lang="nl-NL" dirty="0"/>
          </a:p>
        </p:txBody>
      </p:sp>
      <p:sp>
        <p:nvSpPr>
          <p:cNvPr id="3" name="Tijdelijke aanduiding voor inhoud 2"/>
          <p:cNvSpPr>
            <a:spLocks noGrp="1"/>
          </p:cNvSpPr>
          <p:nvPr>
            <p:ph idx="1"/>
          </p:nvPr>
        </p:nvSpPr>
        <p:spPr>
          <a:xfrm>
            <a:off x="1641564" y="1684046"/>
            <a:ext cx="9721850" cy="4139595"/>
          </a:xfrm>
        </p:spPr>
        <p:txBody>
          <a:bodyPr/>
          <a:lstStyle/>
          <a:p>
            <a:pPr lvl="1"/>
            <a:r>
              <a:rPr lang="nl-NL" dirty="0"/>
              <a:t>Jaarlijks </a:t>
            </a:r>
            <a:r>
              <a:rPr lang="nl-NL" dirty="0" smtClean="0"/>
              <a:t>maken we 800 </a:t>
            </a:r>
            <a:r>
              <a:rPr lang="nl-NL" dirty="0"/>
              <a:t>miljoen euro </a:t>
            </a:r>
            <a:r>
              <a:rPr lang="nl-NL" dirty="0" smtClean="0"/>
              <a:t>aan kosten </a:t>
            </a:r>
            <a:r>
              <a:rPr lang="nl-NL" dirty="0"/>
              <a:t>door ziekten aan het bewegingsapparaat</a:t>
            </a:r>
          </a:p>
          <a:p>
            <a:pPr lvl="1"/>
            <a:r>
              <a:rPr lang="nl-NL" dirty="0" smtClean="0"/>
              <a:t>Van de werkgerelateerde </a:t>
            </a:r>
            <a:r>
              <a:rPr lang="nl-NL" dirty="0"/>
              <a:t>verzuimdagen:</a:t>
            </a:r>
          </a:p>
          <a:p>
            <a:pPr lvl="2"/>
            <a:r>
              <a:rPr lang="nl-NL" dirty="0"/>
              <a:t>i</a:t>
            </a:r>
            <a:r>
              <a:rPr lang="nl-NL" dirty="0" smtClean="0"/>
              <a:t>s 38</a:t>
            </a:r>
            <a:r>
              <a:rPr lang="nl-NL" dirty="0"/>
              <a:t>% </a:t>
            </a:r>
            <a:r>
              <a:rPr lang="nl-NL" dirty="0" smtClean="0"/>
              <a:t>gerelateerd aan klachten </a:t>
            </a:r>
            <a:r>
              <a:rPr lang="nl-NL" dirty="0"/>
              <a:t>aan het bewegingsapparaat </a:t>
            </a:r>
          </a:p>
          <a:p>
            <a:pPr lvl="2"/>
            <a:r>
              <a:rPr lang="nl-NL" dirty="0"/>
              <a:t>i</a:t>
            </a:r>
            <a:r>
              <a:rPr lang="nl-NL" dirty="0" smtClean="0"/>
              <a:t>s 30</a:t>
            </a:r>
            <a:r>
              <a:rPr lang="nl-NL" dirty="0"/>
              <a:t>% </a:t>
            </a:r>
            <a:r>
              <a:rPr lang="nl-NL" dirty="0" smtClean="0"/>
              <a:t>gerelateerd aan lichamelijk </a:t>
            </a:r>
            <a:r>
              <a:rPr lang="nl-NL" dirty="0"/>
              <a:t>belastend werk</a:t>
            </a:r>
          </a:p>
          <a:p>
            <a:pPr lvl="1"/>
            <a:r>
              <a:rPr lang="nl-NL" dirty="0"/>
              <a:t>66% van de </a:t>
            </a:r>
            <a:r>
              <a:rPr lang="nl-NL" dirty="0" smtClean="0"/>
              <a:t>aandoeningen die werknemers </a:t>
            </a:r>
            <a:r>
              <a:rPr lang="nl-NL" dirty="0"/>
              <a:t>als beroepsziekte </a:t>
            </a:r>
            <a:r>
              <a:rPr lang="nl-NL" dirty="0" smtClean="0"/>
              <a:t>ervaren, zijn </a:t>
            </a:r>
            <a:r>
              <a:rPr lang="nl-NL" dirty="0"/>
              <a:t>lichamelijk</a:t>
            </a:r>
          </a:p>
          <a:p>
            <a:pPr lvl="1"/>
            <a:r>
              <a:rPr lang="nl-NL" dirty="0"/>
              <a:t>21% </a:t>
            </a:r>
            <a:r>
              <a:rPr lang="nl-NL" dirty="0" smtClean="0"/>
              <a:t>van de arbeidsongeschiktheidsuitkeringen is gerelateerd aan klachten </a:t>
            </a:r>
            <a:r>
              <a:rPr lang="nl-NL" dirty="0"/>
              <a:t>aan het bewegingsapparaat</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2</a:t>
            </a:fld>
            <a:endParaRPr lang="nl-NL"/>
          </a:p>
        </p:txBody>
      </p:sp>
    </p:spTree>
    <p:extLst>
      <p:ext uri="{BB962C8B-B14F-4D97-AF65-F5344CB8AC3E}">
        <p14:creationId xmlns:p14="http://schemas.microsoft.com/office/powerpoint/2010/main" val="1304857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3009" y="704938"/>
            <a:ext cx="4656723" cy="3949152"/>
          </a:xfrm>
          <a:prstGeom prst="rect">
            <a:avLst/>
          </a:prstGeom>
        </p:spPr>
      </p:pic>
      <p:sp>
        <p:nvSpPr>
          <p:cNvPr id="2" name="Titel 1"/>
          <p:cNvSpPr>
            <a:spLocks noGrp="1"/>
          </p:cNvSpPr>
          <p:nvPr>
            <p:ph type="title"/>
          </p:nvPr>
        </p:nvSpPr>
        <p:spPr>
          <a:xfrm>
            <a:off x="1641564" y="828235"/>
            <a:ext cx="9721850" cy="609398"/>
          </a:xfrm>
        </p:spPr>
        <p:txBody>
          <a:bodyPr/>
          <a:lstStyle/>
          <a:p>
            <a:r>
              <a:rPr lang="nl-NL" dirty="0" smtClean="0"/>
              <a:t>Inhoud</a:t>
            </a:r>
            <a:endParaRPr lang="nl-NL" dirty="0"/>
          </a:p>
        </p:txBody>
      </p:sp>
      <p:sp>
        <p:nvSpPr>
          <p:cNvPr id="3" name="Tijdelijke aanduiding voor inhoud 2"/>
          <p:cNvSpPr>
            <a:spLocks noGrp="1"/>
          </p:cNvSpPr>
          <p:nvPr>
            <p:ph idx="1"/>
          </p:nvPr>
        </p:nvSpPr>
        <p:spPr>
          <a:xfrm>
            <a:off x="1641564" y="1684046"/>
            <a:ext cx="9721850" cy="3477875"/>
          </a:xfrm>
        </p:spPr>
        <p:txBody>
          <a:bodyPr/>
          <a:lstStyle/>
          <a:p>
            <a:pPr lvl="1"/>
            <a:r>
              <a:rPr lang="nl-NL" dirty="0"/>
              <a:t>De risico’s</a:t>
            </a:r>
          </a:p>
          <a:p>
            <a:pPr lvl="1"/>
            <a:r>
              <a:rPr lang="nl-NL" dirty="0" smtClean="0"/>
              <a:t>Wat zijn ongunstige werkhoudingen?</a:t>
            </a:r>
          </a:p>
          <a:p>
            <a:pPr lvl="1"/>
            <a:r>
              <a:rPr lang="nl-NL" dirty="0" smtClean="0"/>
              <a:t>Maatregelen</a:t>
            </a:r>
            <a:endParaRPr lang="nl-NL" dirty="0"/>
          </a:p>
          <a:p>
            <a:pPr lvl="1"/>
            <a:r>
              <a:rPr lang="nl-NL" dirty="0" smtClean="0"/>
              <a:t>Aandachtspunten</a:t>
            </a:r>
            <a:endParaRPr lang="nl-NL" dirty="0"/>
          </a:p>
          <a:p>
            <a:pPr lvl="1"/>
            <a:r>
              <a:rPr lang="nl-NL" dirty="0"/>
              <a:t>Wat </a:t>
            </a:r>
            <a:r>
              <a:rPr lang="nl-NL" dirty="0" smtClean="0"/>
              <a:t>kunnen </a:t>
            </a:r>
            <a:r>
              <a:rPr lang="nl-NL" dirty="0"/>
              <a:t>we beter doen? </a:t>
            </a:r>
          </a:p>
          <a:p>
            <a:pPr lvl="1"/>
            <a:r>
              <a:rPr lang="nl-NL" dirty="0"/>
              <a:t>Wat kun je zelf doen?</a:t>
            </a:r>
          </a:p>
          <a:p>
            <a:pPr lvl="1"/>
            <a:r>
              <a:rPr lang="nl-NL" dirty="0"/>
              <a:t>Afspraken maken</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3</a:t>
            </a:fld>
            <a:endParaRPr lang="nl-NL"/>
          </a:p>
        </p:txBody>
      </p:sp>
    </p:spTree>
    <p:extLst>
      <p:ext uri="{BB962C8B-B14F-4D97-AF65-F5344CB8AC3E}">
        <p14:creationId xmlns:p14="http://schemas.microsoft.com/office/powerpoint/2010/main" val="2104231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5711" y="1925053"/>
            <a:ext cx="2398628" cy="4072631"/>
          </a:xfrm>
          <a:prstGeom prst="rect">
            <a:avLst/>
          </a:prstGeom>
        </p:spPr>
      </p:pic>
      <p:sp>
        <p:nvSpPr>
          <p:cNvPr id="2" name="Titel 1"/>
          <p:cNvSpPr>
            <a:spLocks noGrp="1"/>
          </p:cNvSpPr>
          <p:nvPr>
            <p:ph type="title"/>
          </p:nvPr>
        </p:nvSpPr>
        <p:spPr>
          <a:xfrm>
            <a:off x="1641564" y="828235"/>
            <a:ext cx="9721850" cy="609398"/>
          </a:xfrm>
        </p:spPr>
        <p:txBody>
          <a:bodyPr/>
          <a:lstStyle/>
          <a:p>
            <a:r>
              <a:rPr lang="nl-NL" dirty="0" smtClean="0"/>
              <a:t>De risico’s</a:t>
            </a:r>
            <a:endParaRPr lang="nl-NL" dirty="0"/>
          </a:p>
        </p:txBody>
      </p:sp>
      <p:sp>
        <p:nvSpPr>
          <p:cNvPr id="3" name="Tijdelijke aanduiding voor inhoud 2"/>
          <p:cNvSpPr>
            <a:spLocks noGrp="1"/>
          </p:cNvSpPr>
          <p:nvPr>
            <p:ph idx="1"/>
          </p:nvPr>
        </p:nvSpPr>
        <p:spPr>
          <a:xfrm>
            <a:off x="1641564" y="1684046"/>
            <a:ext cx="8152141" cy="3600986"/>
          </a:xfrm>
        </p:spPr>
        <p:txBody>
          <a:bodyPr/>
          <a:lstStyle/>
          <a:p>
            <a:pPr lvl="1"/>
            <a:r>
              <a:rPr lang="nl-NL" dirty="0"/>
              <a:t>Langdurig in een verkeerde houding </a:t>
            </a:r>
            <a:r>
              <a:rPr lang="nl-NL" dirty="0" smtClean="0"/>
              <a:t>werken </a:t>
            </a:r>
            <a:r>
              <a:rPr lang="nl-NL" dirty="0"/>
              <a:t>verstoort het evenwicht tussen </a:t>
            </a:r>
            <a:r>
              <a:rPr lang="nl-NL" dirty="0" smtClean="0"/>
              <a:t>fysieke </a:t>
            </a:r>
            <a:r>
              <a:rPr lang="nl-NL" dirty="0"/>
              <a:t>belasting en </a:t>
            </a:r>
            <a:r>
              <a:rPr lang="nl-NL" dirty="0" smtClean="0"/>
              <a:t>belastbaarheid</a:t>
            </a:r>
          </a:p>
          <a:p>
            <a:pPr lvl="1"/>
            <a:r>
              <a:rPr lang="nl-NL" dirty="0" smtClean="0"/>
              <a:t>Mogelijke gevolgen zijn klachten </a:t>
            </a:r>
            <a:r>
              <a:rPr lang="nl-NL" dirty="0"/>
              <a:t>aan rug, nek, schouders en armen, </a:t>
            </a:r>
            <a:r>
              <a:rPr lang="nl-NL" dirty="0" err="1"/>
              <a:t>ellebogen</a:t>
            </a:r>
            <a:r>
              <a:rPr lang="nl-NL" dirty="0"/>
              <a:t>, handen en polsen, knieën en </a:t>
            </a:r>
            <a:r>
              <a:rPr lang="nl-NL" dirty="0" smtClean="0"/>
              <a:t>voeten</a:t>
            </a:r>
          </a:p>
          <a:p>
            <a:pPr lvl="1"/>
            <a:r>
              <a:rPr lang="nl-NL" dirty="0" smtClean="0"/>
              <a:t>Dit kan later zelfs </a:t>
            </a:r>
            <a:r>
              <a:rPr lang="nl-NL" dirty="0"/>
              <a:t>leiden tot </a:t>
            </a:r>
            <a:r>
              <a:rPr lang="nl-NL" dirty="0" smtClean="0"/>
              <a:t>(gedeeltelijke) arbeidsongeschiktheid</a:t>
            </a:r>
            <a:endParaRPr lang="nl-NL" dirty="0"/>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4</a:t>
            </a:fld>
            <a:endParaRPr lang="nl-NL"/>
          </a:p>
        </p:txBody>
      </p:sp>
    </p:spTree>
    <p:extLst>
      <p:ext uri="{BB962C8B-B14F-4D97-AF65-F5344CB8AC3E}">
        <p14:creationId xmlns:p14="http://schemas.microsoft.com/office/powerpoint/2010/main" val="961801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684045"/>
            <a:ext cx="5267414" cy="4346569"/>
          </a:xfrm>
          <a:prstGeom prst="rect">
            <a:avLst/>
          </a:prstGeom>
        </p:spPr>
      </p:pic>
      <p:sp>
        <p:nvSpPr>
          <p:cNvPr id="2" name="Titel 1"/>
          <p:cNvSpPr>
            <a:spLocks noGrp="1"/>
          </p:cNvSpPr>
          <p:nvPr>
            <p:ph type="title"/>
          </p:nvPr>
        </p:nvSpPr>
        <p:spPr>
          <a:xfrm>
            <a:off x="1641564" y="828235"/>
            <a:ext cx="9721850" cy="609398"/>
          </a:xfrm>
        </p:spPr>
        <p:txBody>
          <a:bodyPr/>
          <a:lstStyle/>
          <a:p>
            <a:r>
              <a:rPr lang="nl-NL" dirty="0" smtClean="0"/>
              <a:t>Wat zijn ongunstige werkhoudingen?</a:t>
            </a:r>
            <a:endParaRPr lang="nl-NL" dirty="0"/>
          </a:p>
        </p:txBody>
      </p:sp>
      <p:sp>
        <p:nvSpPr>
          <p:cNvPr id="3" name="Tijdelijke aanduiding voor inhoud 2"/>
          <p:cNvSpPr>
            <a:spLocks noGrp="1"/>
          </p:cNvSpPr>
          <p:nvPr>
            <p:ph idx="1"/>
          </p:nvPr>
        </p:nvSpPr>
        <p:spPr>
          <a:xfrm>
            <a:off x="1641564" y="1684046"/>
            <a:ext cx="8152141" cy="1954381"/>
          </a:xfrm>
        </p:spPr>
        <p:txBody>
          <a:bodyPr/>
          <a:lstStyle/>
          <a:p>
            <a:pPr lvl="1"/>
            <a:r>
              <a:rPr lang="nl-NL" dirty="0"/>
              <a:t>Werken boven je macht</a:t>
            </a:r>
          </a:p>
          <a:p>
            <a:pPr lvl="1"/>
            <a:r>
              <a:rPr lang="nl-NL" dirty="0"/>
              <a:t>Werken met een gedraaide rug</a:t>
            </a:r>
          </a:p>
          <a:p>
            <a:pPr lvl="1"/>
            <a:r>
              <a:rPr lang="nl-NL" dirty="0"/>
              <a:t>Reiken</a:t>
            </a:r>
          </a:p>
          <a:p>
            <a:pPr lvl="1"/>
            <a:r>
              <a:rPr lang="nl-NL" dirty="0"/>
              <a:t>Bukken of knielen</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5</a:t>
            </a:fld>
            <a:endParaRPr lang="nl-NL"/>
          </a:p>
        </p:txBody>
      </p:sp>
    </p:spTree>
    <p:extLst>
      <p:ext uri="{BB962C8B-B14F-4D97-AF65-F5344CB8AC3E}">
        <p14:creationId xmlns:p14="http://schemas.microsoft.com/office/powerpoint/2010/main" val="384231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smtClean="0"/>
              <a:t>Maatregelen</a:t>
            </a:r>
            <a:endParaRPr lang="nl-NL" dirty="0"/>
          </a:p>
        </p:txBody>
      </p:sp>
      <p:sp>
        <p:nvSpPr>
          <p:cNvPr id="3" name="Tijdelijke aanduiding voor inhoud 2"/>
          <p:cNvSpPr>
            <a:spLocks noGrp="1"/>
          </p:cNvSpPr>
          <p:nvPr>
            <p:ph idx="1"/>
          </p:nvPr>
        </p:nvSpPr>
        <p:spPr>
          <a:xfrm>
            <a:off x="1641564" y="1684046"/>
            <a:ext cx="9427489" cy="2462213"/>
          </a:xfrm>
        </p:spPr>
        <p:txBody>
          <a:bodyPr/>
          <a:lstStyle/>
          <a:p>
            <a:pPr lvl="1"/>
            <a:r>
              <a:rPr lang="nl-NL" dirty="0"/>
              <a:t>Wissel van </a:t>
            </a:r>
            <a:r>
              <a:rPr lang="nl-NL" dirty="0" smtClean="0"/>
              <a:t>houding of taak</a:t>
            </a:r>
            <a:endParaRPr lang="nl-NL" dirty="0"/>
          </a:p>
          <a:p>
            <a:pPr lvl="1"/>
            <a:r>
              <a:rPr lang="nl-NL" dirty="0"/>
              <a:t>Voorkom ‘extreme’ standen van gewrichten</a:t>
            </a:r>
          </a:p>
          <a:p>
            <a:pPr lvl="1"/>
            <a:r>
              <a:rPr lang="nl-NL" dirty="0"/>
              <a:t>Voorkom langdurig werken met </a:t>
            </a:r>
            <a:r>
              <a:rPr lang="nl-NL" dirty="0" smtClean="0"/>
              <a:t>gedraaide of gebogen </a:t>
            </a:r>
            <a:r>
              <a:rPr lang="nl-NL" dirty="0"/>
              <a:t>rug</a:t>
            </a:r>
          </a:p>
          <a:p>
            <a:pPr lvl="1"/>
            <a:r>
              <a:rPr lang="nl-NL" dirty="0"/>
              <a:t>Voorkom werken met handen op of boven schouderhoogte</a:t>
            </a:r>
          </a:p>
          <a:p>
            <a:pPr lvl="1"/>
            <a:r>
              <a:rPr lang="nl-NL" dirty="0"/>
              <a:t>Voorkom knielend werken of werken met gebogen knieën</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6</a:t>
            </a:fld>
            <a:endParaRPr lang="nl-NL"/>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2366" y="4485981"/>
            <a:ext cx="2628275" cy="2372019"/>
          </a:xfrm>
          <a:prstGeom prst="rect">
            <a:avLst/>
          </a:prstGeom>
        </p:spPr>
      </p:pic>
    </p:spTree>
    <p:extLst>
      <p:ext uri="{BB962C8B-B14F-4D97-AF65-F5344CB8AC3E}">
        <p14:creationId xmlns:p14="http://schemas.microsoft.com/office/powerpoint/2010/main" val="1409229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1564" y="828235"/>
            <a:ext cx="9721850" cy="609398"/>
          </a:xfrm>
        </p:spPr>
        <p:txBody>
          <a:bodyPr/>
          <a:lstStyle/>
          <a:p>
            <a:r>
              <a:rPr lang="nl-NL" dirty="0" smtClean="0"/>
              <a:t>Aandachtspunten</a:t>
            </a:r>
            <a:endParaRPr lang="nl-NL" dirty="0"/>
          </a:p>
        </p:txBody>
      </p:sp>
      <p:sp>
        <p:nvSpPr>
          <p:cNvPr id="3" name="Tijdelijke aanduiding voor inhoud 2"/>
          <p:cNvSpPr>
            <a:spLocks noGrp="1"/>
          </p:cNvSpPr>
          <p:nvPr>
            <p:ph idx="1"/>
          </p:nvPr>
        </p:nvSpPr>
        <p:spPr>
          <a:xfrm>
            <a:off x="1641564" y="1684046"/>
            <a:ext cx="7683411" cy="2539157"/>
          </a:xfrm>
        </p:spPr>
        <p:txBody>
          <a:bodyPr/>
          <a:lstStyle/>
          <a:p>
            <a:r>
              <a:rPr lang="nl-NL" dirty="0"/>
              <a:t>Richtwaarden werkhouding per dag</a:t>
            </a:r>
          </a:p>
          <a:p>
            <a:pPr lvl="1"/>
            <a:r>
              <a:rPr lang="nl-NL" dirty="0"/>
              <a:t>Ongunstige houding: maximaal 2 uur</a:t>
            </a:r>
          </a:p>
          <a:p>
            <a:pPr lvl="1"/>
            <a:r>
              <a:rPr lang="nl-NL" dirty="0"/>
              <a:t>Langdurig staan: maximaal 4 uur</a:t>
            </a:r>
          </a:p>
          <a:p>
            <a:pPr lvl="1"/>
            <a:r>
              <a:rPr lang="nl-NL" dirty="0" smtClean="0"/>
              <a:t>Knielen of kruipen</a:t>
            </a:r>
            <a:r>
              <a:rPr lang="nl-NL" dirty="0"/>
              <a:t>: maximaal 30 minuten </a:t>
            </a:r>
            <a:r>
              <a:rPr lang="nl-NL" dirty="0" smtClean="0"/>
              <a:t>achter </a:t>
            </a:r>
            <a:r>
              <a:rPr lang="nl-NL" dirty="0"/>
              <a:t>elkaar en maximaal 60 minuten per dag</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7</a:t>
            </a:fld>
            <a:endParaRPr lang="nl-NL"/>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4660" y="859754"/>
            <a:ext cx="1799657" cy="4809744"/>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6892" y="4916276"/>
            <a:ext cx="5067768" cy="1153519"/>
          </a:xfrm>
          <a:prstGeom prst="rect">
            <a:avLst/>
          </a:prstGeom>
        </p:spPr>
      </p:pic>
    </p:spTree>
    <p:extLst>
      <p:ext uri="{BB962C8B-B14F-4D97-AF65-F5344CB8AC3E}">
        <p14:creationId xmlns:p14="http://schemas.microsoft.com/office/powerpoint/2010/main" val="1227164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564" y="800100"/>
            <a:ext cx="9721850" cy="609398"/>
          </a:xfrm>
        </p:spPr>
        <p:txBody>
          <a:bodyPr/>
          <a:lstStyle/>
          <a:p>
            <a:r>
              <a:rPr lang="nl-NL" dirty="0"/>
              <a:t>Wat kunnen we beter doen? </a:t>
            </a:r>
          </a:p>
        </p:txBody>
      </p:sp>
      <p:sp>
        <p:nvSpPr>
          <p:cNvPr id="3" name="Content Placeholder 2"/>
          <p:cNvSpPr>
            <a:spLocks noGrp="1"/>
          </p:cNvSpPr>
          <p:nvPr>
            <p:ph idx="1"/>
          </p:nvPr>
        </p:nvSpPr>
        <p:spPr>
          <a:xfrm>
            <a:off x="1641564" y="1810655"/>
            <a:ext cx="10126366" cy="3554819"/>
          </a:xfrm>
        </p:spPr>
        <p:txBody>
          <a:bodyPr/>
          <a:lstStyle/>
          <a:p>
            <a:r>
              <a:rPr lang="nl-NL" dirty="0"/>
              <a:t>Hebben jullie ideeën over wat we beter kunnen doen?</a:t>
            </a:r>
          </a:p>
          <a:p>
            <a:pPr lvl="1"/>
            <a:r>
              <a:rPr lang="nl-NL" dirty="0"/>
              <a:t>In ons team?</a:t>
            </a:r>
          </a:p>
          <a:p>
            <a:pPr lvl="1"/>
            <a:r>
              <a:rPr lang="nl-NL" dirty="0"/>
              <a:t>Op onze locatie?</a:t>
            </a:r>
          </a:p>
          <a:p>
            <a:pPr lvl="1"/>
            <a:r>
              <a:rPr lang="nl-NL" dirty="0"/>
              <a:t>In ons bedrijf</a:t>
            </a:r>
            <a:r>
              <a:rPr lang="nl-NL" dirty="0" smtClean="0"/>
              <a:t>?</a:t>
            </a:r>
            <a:endParaRPr lang="nl-NL" dirty="0"/>
          </a:p>
          <a:p>
            <a:pPr lvl="1"/>
            <a:endParaRPr lang="nl-NL" dirty="0" smtClean="0"/>
          </a:p>
          <a:p>
            <a:pPr lvl="1"/>
            <a:r>
              <a:rPr lang="nl-NL" dirty="0"/>
              <a:t>Hebben jullie vragen over wat je moet doen als het misgaat?</a:t>
            </a:r>
          </a:p>
          <a:p>
            <a:pPr lvl="1"/>
            <a:r>
              <a:rPr lang="nl-NL" dirty="0"/>
              <a:t>Zijn er in jullie werk zaken die 100% veilig werken onmogelijk maken</a:t>
            </a:r>
            <a:r>
              <a:rPr lang="nl-NL" dirty="0" smtClean="0"/>
              <a:t>?</a:t>
            </a:r>
            <a:endParaRPr lang="nl-NL" dirty="0"/>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8</a:t>
            </a:fld>
            <a:endParaRPr lang="nl-NL"/>
          </a:p>
        </p:txBody>
      </p:sp>
    </p:spTree>
    <p:extLst>
      <p:ext uri="{BB962C8B-B14F-4D97-AF65-F5344CB8AC3E}">
        <p14:creationId xmlns:p14="http://schemas.microsoft.com/office/powerpoint/2010/main" val="1120395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kun je zelf doen?</a:t>
            </a:r>
          </a:p>
        </p:txBody>
      </p:sp>
      <p:sp>
        <p:nvSpPr>
          <p:cNvPr id="5" name="Tijdelijke aanduiding voor dianummer 4"/>
          <p:cNvSpPr>
            <a:spLocks noGrp="1"/>
          </p:cNvSpPr>
          <p:nvPr>
            <p:ph type="sldNum" sz="quarter" idx="12"/>
          </p:nvPr>
        </p:nvSpPr>
        <p:spPr/>
        <p:txBody>
          <a:bodyPr/>
          <a:lstStyle/>
          <a:p>
            <a:fld id="{AD6BCF77-3B20-4D4A-83E1-E3DF06597599}" type="slidenum">
              <a:rPr lang="nl-NL" smtClean="0"/>
              <a:t>9</a:t>
            </a:fld>
            <a:endParaRPr lang="nl-NL"/>
          </a:p>
        </p:txBody>
      </p:sp>
      <p:sp>
        <p:nvSpPr>
          <p:cNvPr id="8" name="Content Placeholder 2"/>
          <p:cNvSpPr>
            <a:spLocks noGrp="1"/>
          </p:cNvSpPr>
          <p:nvPr>
            <p:ph idx="1"/>
          </p:nvPr>
        </p:nvSpPr>
        <p:spPr>
          <a:xfrm>
            <a:off x="1641564" y="1810655"/>
            <a:ext cx="8098784" cy="861774"/>
          </a:xfrm>
        </p:spPr>
        <p:txBody>
          <a:bodyPr/>
          <a:lstStyle/>
          <a:p>
            <a:r>
              <a:rPr lang="nl-NL" dirty="0"/>
              <a:t>Geef voorbeelden van wat </a:t>
            </a:r>
            <a:r>
              <a:rPr lang="nl-NL" dirty="0" smtClean="0"/>
              <a:t>je </a:t>
            </a:r>
            <a:r>
              <a:rPr lang="nl-NL" dirty="0"/>
              <a:t>zelf </a:t>
            </a:r>
            <a:r>
              <a:rPr lang="nl-NL" dirty="0" smtClean="0"/>
              <a:t>kunt </a:t>
            </a:r>
            <a:r>
              <a:rPr lang="nl-NL" dirty="0"/>
              <a:t>doen </a:t>
            </a:r>
            <a:r>
              <a:rPr lang="nl-NL" dirty="0" smtClean="0"/>
              <a:t>om een ongunstige werkhouding te vermijden</a:t>
            </a:r>
            <a:endParaRPr lang="nl-NL" dirty="0"/>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3640" y="2888656"/>
            <a:ext cx="6137698" cy="3455903"/>
          </a:xfrm>
          <a:prstGeom prst="rect">
            <a:avLst/>
          </a:prstGeom>
        </p:spPr>
      </p:pic>
    </p:spTree>
    <p:extLst>
      <p:ext uri="{BB962C8B-B14F-4D97-AF65-F5344CB8AC3E}">
        <p14:creationId xmlns:p14="http://schemas.microsoft.com/office/powerpoint/2010/main" val="526157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SSVV kleuren">
      <a:dk1>
        <a:sysClr val="windowText" lastClr="000000"/>
      </a:dk1>
      <a:lt1>
        <a:sysClr val="window" lastClr="FFFFFF"/>
      </a:lt1>
      <a:dk2>
        <a:srgbClr val="00454F"/>
      </a:dk2>
      <a:lt2>
        <a:srgbClr val="E7E6E6"/>
      </a:lt2>
      <a:accent1>
        <a:srgbClr val="00AEC3"/>
      </a:accent1>
      <a:accent2>
        <a:srgbClr val="F06600"/>
      </a:accent2>
      <a:accent3>
        <a:srgbClr val="3FA535"/>
      </a:accent3>
      <a:accent4>
        <a:srgbClr val="85F0FF"/>
      </a:accent4>
      <a:accent5>
        <a:srgbClr val="FFCAA3"/>
      </a:accent5>
      <a:accent6>
        <a:srgbClr val="ADE3A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VV Powerpoint template_v7" id="{2E678F32-59A8-154E-B316-8F75643783C6}" vid="{C7F95EBF-B4F7-E047-A01A-41C64928820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SSVV Powerpoint template_v8</Template>
  <TotalTime>1</TotalTime>
  <Words>605</Words>
  <Application>Microsoft Macintosh PowerPoint</Application>
  <PresentationFormat>Breedbeeld</PresentationFormat>
  <Paragraphs>96</Paragraphs>
  <Slides>11</Slides>
  <Notes>11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Times New Roman</vt:lpstr>
      <vt:lpstr>Office-thema</vt:lpstr>
      <vt:lpstr>Toolbox Ongunstige werkhouding</vt:lpstr>
      <vt:lpstr>Cijfers en ongevallen</vt:lpstr>
      <vt:lpstr>Inhoud</vt:lpstr>
      <vt:lpstr>De risico’s</vt:lpstr>
      <vt:lpstr>Wat zijn ongunstige werkhoudingen?</vt:lpstr>
      <vt:lpstr>Maatregelen</vt:lpstr>
      <vt:lpstr>Aandachtspunten</vt:lpstr>
      <vt:lpstr>Wat kunnen we beter doen? </vt:lpstr>
      <vt:lpstr>Wat kun je zelf doen?</vt:lpstr>
      <vt:lpstr>Afspraken maken over veilig werken</vt:lpstr>
      <vt:lpstr>Dankjewel voor het meedenken over dit belangrijke onderwerp!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Toolbox Ongunstige werkhouding</dc:title>
  <dc:creator>Pieter van Hofwegen</dc:creator>
  <cp:lastModifiedBy>Pieter van Hofwegen</cp:lastModifiedBy>
  <cp:revision>1</cp:revision>
  <dcterms:created xsi:type="dcterms:W3CDTF">2018-06-26T13:12:50Z</dcterms:created>
  <dcterms:modified xsi:type="dcterms:W3CDTF">2018-06-26T13:14:40Z</dcterms:modified>
</cp:coreProperties>
</file>