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88" d="100"/>
          <a:sy n="88" d="100"/>
        </p:scale>
        <p:origin x="720" y="184"/>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28-06-2021</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03983-3A31-2549-AB40-7FB5453955F5}" type="datetimeFigureOut">
              <a:rPr lang="nl-NL" smtClean="0"/>
              <a:t>28-06-2021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096C1-CCD8-5C4E-BEB1-609087B9C495}" type="slidenum">
              <a:rPr lang="nl-NL" smtClean="0"/>
              <a:t>‹nr.›</a:t>
            </a:fld>
            <a:endParaRPr lang="nl-NL"/>
          </a:p>
        </p:txBody>
      </p:sp>
    </p:spTree>
    <p:extLst>
      <p:ext uri="{BB962C8B-B14F-4D97-AF65-F5344CB8AC3E}">
        <p14:creationId xmlns:p14="http://schemas.microsoft.com/office/powerpoint/2010/main" val="12395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a:t>
            </a:fld>
            <a:endParaRPr lang="nl-NL"/>
          </a:p>
        </p:txBody>
      </p:sp>
    </p:spTree>
    <p:extLst>
      <p:ext uri="{BB962C8B-B14F-4D97-AF65-F5344CB8AC3E}">
        <p14:creationId xmlns:p14="http://schemas.microsoft.com/office/powerpoint/2010/main" val="191016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Geef een toelichting welke documenten er bij de kraan en machinist aantoonbaar moeten zijn.</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10</a:t>
            </a:fld>
            <a:endParaRPr lang="nl-NL"/>
          </a:p>
        </p:txBody>
      </p:sp>
    </p:spTree>
    <p:extLst>
      <p:ext uri="{BB962C8B-B14F-4D97-AF65-F5344CB8AC3E}">
        <p14:creationId xmlns:p14="http://schemas.microsoft.com/office/powerpoint/2010/main" val="23571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a:t>Geef een korte toelichting tussen het</a:t>
            </a:r>
            <a:r>
              <a:rPr lang="nl-NL" u="none" baseline="0" dirty="0"/>
              <a:t> verschil</a:t>
            </a:r>
            <a:r>
              <a:rPr lang="nl-NL" u="none" dirty="0"/>
              <a:t> opleiding BVL (</a:t>
            </a:r>
            <a:r>
              <a:rPr lang="nl-NL" u="none" dirty="0">
                <a:effectLst/>
              </a:rPr>
              <a:t>Begeleiden van lasten</a:t>
            </a:r>
            <a:r>
              <a:rPr lang="nl-NL" u="none" dirty="0"/>
              <a:t>)</a:t>
            </a:r>
            <a:r>
              <a:rPr lang="nl-NL" u="none" baseline="0" dirty="0"/>
              <a:t> en opleiding </a:t>
            </a:r>
            <a:r>
              <a:rPr lang="nl-NL" u="none" dirty="0">
                <a:effectLst/>
              </a:rPr>
              <a:t>Verplaatsen van lasten met handgereedschap VVL-H“. </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11</a:t>
            </a:fld>
            <a:endParaRPr lang="nl-NL"/>
          </a:p>
        </p:txBody>
      </p:sp>
    </p:spTree>
    <p:extLst>
      <p:ext uri="{BB962C8B-B14F-4D97-AF65-F5344CB8AC3E}">
        <p14:creationId xmlns:p14="http://schemas.microsoft.com/office/powerpoint/2010/main" val="105962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Bij afstempelen op fabrieksterreinen moet worden gecontroleerd of er geen leidingen of kabels in de grond liggen.</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Op de openbare weg kan </a:t>
            </a:r>
            <a:r>
              <a:rPr lang="nl-NL" sz="1200" b="0" i="0" u="none" kern="1200" dirty="0">
                <a:solidFill>
                  <a:schemeClr val="tx1"/>
                </a:solidFill>
                <a:effectLst/>
                <a:latin typeface="+mn-lt"/>
                <a:ea typeface="+mn-ea"/>
                <a:cs typeface="+mn-cs"/>
              </a:rPr>
              <a:t>over de ligging van kabels en leidingen</a:t>
            </a:r>
            <a:r>
              <a:rPr lang="nl-NL" sz="1200" b="0" i="0" u="none" strike="noStrike" kern="1200" baseline="0" dirty="0">
                <a:solidFill>
                  <a:schemeClr val="tx1"/>
                </a:solidFill>
                <a:latin typeface="+mn-lt"/>
                <a:ea typeface="+mn-ea"/>
                <a:cs typeface="+mn-cs"/>
              </a:rPr>
              <a:t> informatie worden ingewonnen bij het </a:t>
            </a:r>
            <a:r>
              <a:rPr lang="nl-NL" sz="1200" b="0" i="0" u="none" kern="1200" dirty="0">
                <a:solidFill>
                  <a:schemeClr val="tx1"/>
                </a:solidFill>
                <a:effectLst/>
                <a:latin typeface="+mn-lt"/>
                <a:ea typeface="+mn-ea"/>
                <a:cs typeface="+mn-cs"/>
              </a:rPr>
              <a:t>Kabels en Leidingen Informatie Centrum (KLIC), sinds 2008 onderdeel van het Kadaster.</a:t>
            </a:r>
            <a:r>
              <a:rPr lang="nl-NL" sz="1200" b="0" i="0" u="none" kern="1200" baseline="0" dirty="0">
                <a:solidFill>
                  <a:schemeClr val="tx1"/>
                </a:solidFill>
                <a:effectLst/>
                <a:latin typeface="+mn-lt"/>
                <a:ea typeface="+mn-ea"/>
                <a:cs typeface="+mn-cs"/>
              </a:rPr>
              <a:t> </a:t>
            </a:r>
            <a:r>
              <a:rPr lang="nl-NL" sz="1200" b="0" i="0" u="none" strike="noStrike" kern="1200" baseline="0" dirty="0">
                <a:solidFill>
                  <a:schemeClr val="tx1"/>
                </a:solidFill>
                <a:latin typeface="+mn-lt"/>
                <a:ea typeface="+mn-ea"/>
                <a:cs typeface="+mn-cs"/>
              </a:rPr>
              <a:t>( Zie ook de dia m.b.t. het afstempelen van kranen)</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12</a:t>
            </a:fld>
            <a:endParaRPr lang="nl-NL"/>
          </a:p>
        </p:txBody>
      </p:sp>
    </p:spTree>
    <p:extLst>
      <p:ext uri="{BB962C8B-B14F-4D97-AF65-F5344CB8AC3E}">
        <p14:creationId xmlns:p14="http://schemas.microsoft.com/office/powerpoint/2010/main" val="54393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Bij gebruik van een koppelschalm  welke</a:t>
            </a:r>
            <a:r>
              <a:rPr lang="nl-NL" baseline="0" dirty="0"/>
              <a:t> minder werkbelasting heeft dan de ketting wordt dit de zwakste schakel. </a:t>
            </a:r>
            <a:br>
              <a:rPr lang="nl-NL" baseline="0" dirty="0"/>
            </a:br>
            <a:r>
              <a:rPr lang="nl-NL" baseline="0" dirty="0"/>
              <a:t>Gebruik bij lange lasten een evenaar of andere hulpmiddelen om de last stabiel te kunnen verplaatsen.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13</a:t>
            </a:fld>
            <a:endParaRPr lang="nl-NL"/>
          </a:p>
        </p:txBody>
      </p:sp>
    </p:spTree>
    <p:extLst>
      <p:ext uri="{BB962C8B-B14F-4D97-AF65-F5344CB8AC3E}">
        <p14:creationId xmlns:p14="http://schemas.microsoft.com/office/powerpoint/2010/main" val="1532721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Geef voorbeelden van materialen die kunnen worden gebruikt om te beschermen tegen scherpe delen, zoals een stuk autoband, rubber, enz.</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Geef een toelichting m.b.t. het zich in de “line of </a:t>
            </a:r>
            <a:r>
              <a:rPr lang="nl-NL" sz="1200" b="0" i="0" u="none" strike="noStrike" kern="1200" baseline="0" dirty="0" err="1">
                <a:solidFill>
                  <a:schemeClr val="tx1"/>
                </a:solidFill>
                <a:latin typeface="+mn-lt"/>
                <a:ea typeface="+mn-ea"/>
                <a:cs typeface="+mn-cs"/>
              </a:rPr>
              <a:t>fire</a:t>
            </a:r>
            <a:r>
              <a:rPr lang="nl-NL" sz="1200" b="0" i="0" u="none" strike="noStrike" kern="1200" baseline="0" dirty="0">
                <a:solidFill>
                  <a:schemeClr val="tx1"/>
                </a:solidFill>
                <a:latin typeface="+mn-lt"/>
                <a:ea typeface="+mn-ea"/>
                <a:cs typeface="+mn-cs"/>
              </a:rPr>
              <a:t>” plaatsen van handen, lichaam, de voeten.  </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Ga nooit tussen de last en een constructiedeel instaan. Dit gebeurt vaak onbewust maar is wel de oorzaak van veel incidenten. Geef hierbij wat praktijkvoorbeelden en vraag aan de groep of zij voorbeelden kunnen geven uit hun eigen werksituatie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Licht toe wat de gevolgen kunnen zijn als je de stuurlijn om je hand wikkelt: als een last onverwachte bewegingen maak dan zal je hand volgen. Wat zou er met je hand  </a:t>
            </a:r>
            <a:endParaRPr lang="nl-NL" u="none" dirty="0"/>
          </a:p>
          <a:p>
            <a:r>
              <a:rPr lang="nl-NL" sz="1200" b="0" i="0" u="none" strike="noStrike" kern="1200" baseline="0" dirty="0">
                <a:solidFill>
                  <a:schemeClr val="tx1"/>
                </a:solidFill>
                <a:latin typeface="+mn-lt"/>
                <a:ea typeface="+mn-ea"/>
                <a:cs typeface="+mn-cs"/>
              </a:rPr>
              <a:t>gebeuren als een last uit de kraan valt?</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14</a:t>
            </a:fld>
            <a:endParaRPr lang="nl-NL"/>
          </a:p>
        </p:txBody>
      </p:sp>
    </p:spTree>
    <p:extLst>
      <p:ext uri="{BB962C8B-B14F-4D97-AF65-F5344CB8AC3E}">
        <p14:creationId xmlns:p14="http://schemas.microsoft.com/office/powerpoint/2010/main" val="1936742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Geef voorbeelden van materialen die kunnen worden gebruikt om te beschermen tegen scherpe delen, zoals een stuk autoband, rubber, enz.</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Geef een toelichting m.b.t. het zich in de “line of </a:t>
            </a:r>
            <a:r>
              <a:rPr lang="nl-NL" sz="1200" b="0" i="0" u="none" strike="noStrike" kern="1200" baseline="0" dirty="0" err="1">
                <a:solidFill>
                  <a:schemeClr val="tx1"/>
                </a:solidFill>
                <a:latin typeface="+mn-lt"/>
                <a:ea typeface="+mn-ea"/>
                <a:cs typeface="+mn-cs"/>
              </a:rPr>
              <a:t>fire</a:t>
            </a:r>
            <a:r>
              <a:rPr lang="nl-NL" sz="1200" b="0" i="0" u="none" strike="noStrike" kern="1200" baseline="0" dirty="0">
                <a:solidFill>
                  <a:schemeClr val="tx1"/>
                </a:solidFill>
                <a:latin typeface="+mn-lt"/>
                <a:ea typeface="+mn-ea"/>
                <a:cs typeface="+mn-cs"/>
              </a:rPr>
              <a:t>” plaatsen van handen, lichaam, de voeten.  </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Ga nooit tussen de last en een constructiedeel instaan. Dit gebeurt vaak onbewust maar is wel de oorzaak van veel incidenten. Geef hierbij wat praktijkvoorbeelden en vraag aan de groep of zij voorbeelden kunnen geven uit hun eigen werksituatie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Licht toe wat de gevolgen kunnen zijn als je de stuurlijn om je hand wikkelt: als een last onverwachte bewegingen maak dan zal je hand volgen. Wat zou er met je hand  </a:t>
            </a:r>
            <a:endParaRPr lang="nl-NL" u="none" dirty="0"/>
          </a:p>
          <a:p>
            <a:r>
              <a:rPr lang="nl-NL" sz="1200" b="0" i="0" u="none" strike="noStrike" kern="1200" baseline="0" dirty="0">
                <a:solidFill>
                  <a:schemeClr val="tx1"/>
                </a:solidFill>
                <a:latin typeface="+mn-lt"/>
                <a:ea typeface="+mn-ea"/>
                <a:cs typeface="+mn-cs"/>
              </a:rPr>
              <a:t>gebeuren als een last uit de kraan valt?</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15</a:t>
            </a:fld>
            <a:endParaRPr lang="nl-NL"/>
          </a:p>
        </p:txBody>
      </p:sp>
    </p:spTree>
    <p:extLst>
      <p:ext uri="{BB962C8B-B14F-4D97-AF65-F5344CB8AC3E}">
        <p14:creationId xmlns:p14="http://schemas.microsoft.com/office/powerpoint/2010/main" val="475863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a:t>Hoeveel druk geeft een</a:t>
            </a:r>
            <a:r>
              <a:rPr lang="nl-NL" u="none" baseline="0" dirty="0"/>
              <a:t> </a:t>
            </a:r>
            <a:r>
              <a:rPr lang="nl-NL" u="none" dirty="0"/>
              <a:t>hijskraan  op de vloer, en hoe kan die vloerdruk verkleind worden? </a:t>
            </a:r>
            <a:br>
              <a:rPr lang="nl-NL" u="none" dirty="0"/>
            </a:br>
            <a:r>
              <a:rPr lang="nl-NL" u="none" dirty="0"/>
              <a:t>Vragen die je  moet beantwoorden voor je aan een hijsklus begint. Elke situatie is weer anders.</a:t>
            </a:r>
            <a:br>
              <a:rPr lang="nl-NL" u="none" dirty="0"/>
            </a:br>
            <a:r>
              <a:rPr lang="nl-NL" u="none" dirty="0"/>
              <a:t>Geef een algemene korte uitleg over de mogelijkheden en oplossingen. </a:t>
            </a:r>
            <a:br>
              <a:rPr lang="nl-NL" u="none" dirty="0"/>
            </a:br>
            <a:r>
              <a:rPr lang="nl-NL" u="none" dirty="0"/>
              <a:t>Een hijskraan  staat vrijwel altijd op 4 stempelpoten. Elke poot oefent druk uit op de vloer. </a:t>
            </a:r>
            <a:br>
              <a:rPr lang="nl-NL" u="none" dirty="0"/>
            </a:br>
            <a:r>
              <a:rPr lang="nl-NL" u="none" dirty="0"/>
              <a:t>Hoe groot die druk is, wordt vrijwel altijd per stempelpoot aangegeven. De waarde die op de stempelpoot staat is de maximale druk die op de ondergrond kan komen bij een maximale last. Hierin is het eigen gewicht van de kraan, plus de maximale te hijsen last bij elkaar opgeteld. </a:t>
            </a:r>
          </a:p>
          <a:p>
            <a:r>
              <a:rPr lang="nl-NL" u="none" dirty="0"/>
              <a:t>Als de kraan met last aftopt over één van de stempelpoten wordt de druk op die poot veel groter. Als de last beweegt kan de druk op de stempelpoot nog verder toenemen. </a:t>
            </a:r>
          </a:p>
          <a:p>
            <a:r>
              <a:rPr lang="nl-NL" u="none" dirty="0"/>
              <a:t>Geef hierbij ook aan dat het belangrijk is om te weten of er kabels of leidingen in de grond aanwezig zijn. Deze kunnen door de druk van de stempels van de kraan beschadigd worden.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16</a:t>
            </a:fld>
            <a:endParaRPr lang="nl-NL"/>
          </a:p>
        </p:txBody>
      </p:sp>
    </p:spTree>
    <p:extLst>
      <p:ext uri="{BB962C8B-B14F-4D97-AF65-F5344CB8AC3E}">
        <p14:creationId xmlns:p14="http://schemas.microsoft.com/office/powerpoint/2010/main" val="1706281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de aanwezigen om hun input. Laat de tips van de werkvloer komen zij weten immers het beste wat voor werkzaamheden zij uitvoeren en met welke problemen zij te maken hebben.</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17</a:t>
            </a:fld>
            <a:endParaRPr lang="nl-NL"/>
          </a:p>
        </p:txBody>
      </p:sp>
    </p:spTree>
    <p:extLst>
      <p:ext uri="{BB962C8B-B14F-4D97-AF65-F5344CB8AC3E}">
        <p14:creationId xmlns:p14="http://schemas.microsoft.com/office/powerpoint/2010/main" val="674287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Vraag aan de groep op welke punten zij nu gaan letten bij het uitvoeren van een hijsklus. Hoe gaan we een hijsklus nu goed voorbereiden?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18</a:t>
            </a:fld>
            <a:endParaRPr lang="nl-NL"/>
          </a:p>
        </p:txBody>
      </p:sp>
    </p:spTree>
    <p:extLst>
      <p:ext uri="{BB962C8B-B14F-4D97-AF65-F5344CB8AC3E}">
        <p14:creationId xmlns:p14="http://schemas.microsoft.com/office/powerpoint/2010/main" val="1016266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a:t>Benadruk</a:t>
            </a:r>
            <a:r>
              <a:rPr lang="nl-NL" u="none" baseline="0" dirty="0"/>
              <a:t> dat je verwacht dat mensen veilig werken. Maar ook dat je het als een persoonlijke zorg beschouwt dat iedereen weer gezond en veilig naar huis gaat.</a:t>
            </a:r>
          </a:p>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a:t>En dat gezond en veilig werken een zaak is van iedereen persoonlijk, het team en het hele bedrijf.</a:t>
            </a:r>
            <a:endParaRPr lang="nl-NL"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a:t>Zorg ervoor dat veilig werken met kranen een vaste plaats krijgt in het werkoverleg. </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19</a:t>
            </a:fld>
            <a:endParaRPr lang="nl-NL"/>
          </a:p>
        </p:txBody>
      </p:sp>
    </p:spTree>
    <p:extLst>
      <p:ext uri="{BB962C8B-B14F-4D97-AF65-F5344CB8AC3E}">
        <p14:creationId xmlns:p14="http://schemas.microsoft.com/office/powerpoint/2010/main" val="118488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a:t>Bron</a:t>
            </a:r>
            <a:r>
              <a:rPr lang="nl-NL" u="none" baseline="0" dirty="0"/>
              <a:t> cijfers: Jaarverslag Inspectie SZW.</a:t>
            </a:r>
            <a:r>
              <a:rPr lang="nl-NL" u="none" dirty="0"/>
              <a:t> </a:t>
            </a:r>
            <a:r>
              <a:rPr lang="nl-NL" sz="1200" b="0" i="0" u="none" kern="1200" dirty="0">
                <a:solidFill>
                  <a:schemeClr val="tx1"/>
                </a:solidFill>
                <a:effectLst/>
                <a:latin typeface="+mn-lt"/>
                <a:ea typeface="+mn-ea"/>
                <a:cs typeface="+mn-cs"/>
              </a:rPr>
              <a:t>De meeste slachtoffers vallen in de bouw, industrie, handel en afvalbeheer. </a:t>
            </a:r>
            <a:endParaRPr lang="nl-NL" dirty="0"/>
          </a:p>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2</a:t>
            </a:fld>
            <a:endParaRPr lang="nl-NL"/>
          </a:p>
        </p:txBody>
      </p:sp>
    </p:spTree>
    <p:extLst>
      <p:ext uri="{BB962C8B-B14F-4D97-AF65-F5344CB8AC3E}">
        <p14:creationId xmlns:p14="http://schemas.microsoft.com/office/powerpoint/2010/main" val="1606545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a:t>Benadruk het</a:t>
            </a:r>
            <a:r>
              <a:rPr lang="nl-NL" u="none" baseline="0" dirty="0"/>
              <a:t> belang van informatie delen van de mensen op de werkvloer met de leidinggevende tot aan de top. </a:t>
            </a:r>
            <a:br>
              <a:rPr lang="nl-NL" u="none" baseline="0" dirty="0"/>
            </a:br>
            <a:r>
              <a:rPr lang="nl-NL" u="none" baseline="0" dirty="0"/>
              <a:t>Als de leidinggevende niet weet dat er iets mis is, wordt het probleem niet opgelost. En dat geldt tot aan degene die de beslissingen neemt.</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20</a:t>
            </a:fld>
            <a:endParaRPr lang="nl-NL"/>
          </a:p>
        </p:txBody>
      </p:sp>
    </p:spTree>
    <p:extLst>
      <p:ext uri="{BB962C8B-B14F-4D97-AF65-F5344CB8AC3E}">
        <p14:creationId xmlns:p14="http://schemas.microsoft.com/office/powerpoint/2010/main" val="190700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Geef in het kort een overzicht van de onderwerpen die vandaag worden besproken.</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3</a:t>
            </a:fld>
            <a:endParaRPr lang="nl-NL"/>
          </a:p>
        </p:txBody>
      </p:sp>
    </p:spTree>
    <p:extLst>
      <p:ext uri="{BB962C8B-B14F-4D97-AF65-F5344CB8AC3E}">
        <p14:creationId xmlns:p14="http://schemas.microsoft.com/office/powerpoint/2010/main" val="7869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a:t>Hijskrane</a:t>
            </a:r>
            <a:r>
              <a:rPr lang="nl-NL" u="none" baseline="0" dirty="0"/>
              <a:t>n beperken zich niet alleen tot de reguliere hijskraan. </a:t>
            </a:r>
            <a:br>
              <a:rPr lang="nl-NL" u="none" baseline="0" dirty="0"/>
            </a:br>
            <a:r>
              <a:rPr lang="nl-NL" u="none" baseline="0" dirty="0"/>
              <a:t> </a:t>
            </a:r>
            <a:br>
              <a:rPr lang="nl-NL" u="none" baseline="0" dirty="0"/>
            </a:br>
            <a:r>
              <a:rPr lang="nl-NL" u="none" baseline="0" dirty="0"/>
              <a:t>Hijskranen vallen onder de Machine Richtlijn. Een machine valt onder de Wet op de gevaarlijke werktuigen die veiligheidsvoorschriften geeft en beveiligingsmiddelen als:</a:t>
            </a:r>
          </a:p>
          <a:p>
            <a:r>
              <a:rPr lang="nl-NL" u="none" baseline="0" dirty="0"/>
              <a:t>- er minimaal één onderdeel  kan bewegen</a:t>
            </a:r>
            <a:br>
              <a:rPr lang="nl-NL" u="none" baseline="0" dirty="0"/>
            </a:br>
            <a:r>
              <a:rPr lang="nl-NL" u="none" baseline="0" dirty="0"/>
              <a:t>- er één aandrijfmechanisme opzit en </a:t>
            </a:r>
            <a:br>
              <a:rPr lang="nl-NL" u="none" baseline="0" dirty="0"/>
            </a:br>
            <a:r>
              <a:rPr lang="nl-NL" u="none" baseline="0" dirty="0"/>
              <a:t>- er een vermogen of bedieningsschakelaar op zit. </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4</a:t>
            </a:fld>
            <a:endParaRPr lang="nl-NL"/>
          </a:p>
        </p:txBody>
      </p:sp>
    </p:spTree>
    <p:extLst>
      <p:ext uri="{BB962C8B-B14F-4D97-AF65-F5344CB8AC3E}">
        <p14:creationId xmlns:p14="http://schemas.microsoft.com/office/powerpoint/2010/main" val="156131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baseline="0" dirty="0"/>
              <a:t>Bespreek de soorten hijsgereedschappen en waarvoor zij kunnen worden ingezet.</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5</a:t>
            </a:fld>
            <a:endParaRPr lang="nl-NL"/>
          </a:p>
        </p:txBody>
      </p:sp>
    </p:spTree>
    <p:extLst>
      <p:ext uri="{BB962C8B-B14F-4D97-AF65-F5344CB8AC3E}">
        <p14:creationId xmlns:p14="http://schemas.microsoft.com/office/powerpoint/2010/main" val="28634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a:t>Probeer voorbeelden te laten zien en wijs op de plaats van de</a:t>
            </a:r>
            <a:r>
              <a:rPr lang="nl-NL" u="none" baseline="0" dirty="0"/>
              <a:t> keuringsdatum, labels, kleuraanduidingen van het keuringsjaar. </a:t>
            </a:r>
            <a:br>
              <a:rPr lang="nl-NL" u="none" baseline="0" dirty="0"/>
            </a:br>
            <a:r>
              <a:rPr lang="nl-NL" u="none" baseline="0" dirty="0"/>
              <a:t>Vertel in het kort op welke plaatsen je zelf bepaalde dingen kunt controleren. </a:t>
            </a:r>
            <a:br>
              <a:rPr lang="nl-NL" u="none" baseline="0" dirty="0"/>
            </a:br>
            <a:r>
              <a:rPr lang="nl-NL" u="none" baseline="0" dirty="0"/>
              <a:t>Geef wat handreikingen: zichtbare beschadigingen, uitgerekte schalmen, punt van haak belast, vervormingen van de schalmen, ontbreken van de veiligheidsklep enz.</a:t>
            </a:r>
          </a:p>
          <a:p>
            <a:endParaRPr lang="nl-NL" u="none" baseline="0" dirty="0"/>
          </a:p>
          <a:p>
            <a:r>
              <a:rPr lang="nl-NL" u="none" baseline="0" dirty="0"/>
              <a:t>Kleuraanduidingen van het keuringsjaar:</a:t>
            </a:r>
          </a:p>
          <a:p>
            <a:r>
              <a:rPr lang="nl-NL" sz="1200" b="0" i="0" u="none" strike="noStrike" baseline="0" dirty="0">
                <a:solidFill>
                  <a:srgbClr val="000000"/>
                </a:solidFill>
                <a:latin typeface="Calibri" panose="020F0502020204030204" pitchFamily="34" charset="0"/>
              </a:rPr>
              <a:t>Bruin 	2016 	2022 	</a:t>
            </a:r>
          </a:p>
          <a:p>
            <a:r>
              <a:rPr lang="nl-NL" sz="1200" b="0" i="0" u="none" strike="noStrike" baseline="0" dirty="0">
                <a:solidFill>
                  <a:srgbClr val="000000"/>
                </a:solidFill>
                <a:latin typeface="Calibri" panose="020F0502020204030204" pitchFamily="34" charset="0"/>
              </a:rPr>
              <a:t>Blauw 	2017 	2023 	</a:t>
            </a:r>
          </a:p>
          <a:p>
            <a:r>
              <a:rPr lang="nl-NL" sz="1200" b="0" i="0" u="none" strike="noStrike" baseline="0" dirty="0">
                <a:solidFill>
                  <a:srgbClr val="000000"/>
                </a:solidFill>
                <a:latin typeface="Calibri" panose="020F0502020204030204" pitchFamily="34" charset="0"/>
              </a:rPr>
              <a:t>Geel 	2018 	2024 	</a:t>
            </a:r>
          </a:p>
          <a:p>
            <a:r>
              <a:rPr lang="nl-NL" sz="1200" b="0" i="0" u="none" strike="noStrike" baseline="0" dirty="0">
                <a:solidFill>
                  <a:srgbClr val="000000"/>
                </a:solidFill>
                <a:latin typeface="Calibri" panose="020F0502020204030204" pitchFamily="34" charset="0"/>
              </a:rPr>
              <a:t>Rood/oranje 2019 	2025 	</a:t>
            </a:r>
          </a:p>
          <a:p>
            <a:r>
              <a:rPr lang="nl-NL" sz="1200" b="0" i="0" u="none" strike="noStrike" baseline="0" dirty="0">
                <a:solidFill>
                  <a:srgbClr val="000000"/>
                </a:solidFill>
                <a:latin typeface="Calibri" panose="020F0502020204030204" pitchFamily="34" charset="0"/>
              </a:rPr>
              <a:t>Zwart 	2020 	2026 	</a:t>
            </a:r>
          </a:p>
          <a:p>
            <a:r>
              <a:rPr lang="nl-NL" sz="1200" b="0" i="0" u="none" strike="noStrike" baseline="0" dirty="0">
                <a:solidFill>
                  <a:srgbClr val="000000"/>
                </a:solidFill>
                <a:latin typeface="Calibri" panose="020F0502020204030204" pitchFamily="34" charset="0"/>
              </a:rPr>
              <a:t>Groen 	2021</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6</a:t>
            </a:fld>
            <a:endParaRPr lang="nl-NL"/>
          </a:p>
        </p:txBody>
      </p:sp>
    </p:spTree>
    <p:extLst>
      <p:ext uri="{BB962C8B-B14F-4D97-AF65-F5344CB8AC3E}">
        <p14:creationId xmlns:p14="http://schemas.microsoft.com/office/powerpoint/2010/main" val="7437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dia spreekt voor</a:t>
            </a:r>
            <a:r>
              <a:rPr lang="nl-NL" baseline="0" dirty="0"/>
              <a:t> zichzelf. Uiteraard zijn er nog veel meer risico’s. </a:t>
            </a:r>
            <a:br>
              <a:rPr lang="nl-NL" baseline="0" dirty="0"/>
            </a:br>
            <a:r>
              <a:rPr lang="nl-NL" baseline="0" dirty="0"/>
              <a:t>De risico’s hangen af van factoren als:</a:t>
            </a:r>
            <a:br>
              <a:rPr lang="nl-NL" baseline="0" dirty="0"/>
            </a:br>
            <a:r>
              <a:rPr lang="nl-NL" baseline="0" dirty="0"/>
              <a:t>- de last</a:t>
            </a:r>
            <a:br>
              <a:rPr lang="nl-NL" baseline="0" dirty="0"/>
            </a:br>
            <a:r>
              <a:rPr lang="nl-NL" baseline="0" dirty="0"/>
              <a:t>- de locatie (denk aan hijsen over een fabriek heen </a:t>
            </a:r>
            <a:r>
              <a:rPr lang="nl-NL" u="none" baseline="0" dirty="0"/>
              <a:t>waar mensen aan het werk zijn)</a:t>
            </a:r>
            <a:br>
              <a:rPr lang="nl-NL" u="none" baseline="0" dirty="0"/>
            </a:br>
            <a:r>
              <a:rPr lang="nl-NL" u="none" baseline="0" dirty="0"/>
              <a:t>- het type kraan</a:t>
            </a:r>
            <a:br>
              <a:rPr lang="nl-NL" u="none" baseline="0" dirty="0"/>
            </a:br>
            <a:r>
              <a:rPr lang="nl-NL" u="none" baseline="0" dirty="0"/>
              <a:t>- de inzet van meerder kranen (hijsplan dan verplicht); uitleggen wat hijsplan is, wie het moet opstellen etc.</a:t>
            </a:r>
            <a:br>
              <a:rPr lang="nl-NL" u="none" baseline="0" dirty="0"/>
            </a:br>
            <a:r>
              <a:rPr lang="nl-NL" u="none" baseline="0" dirty="0"/>
              <a:t>- de last uit het zicht van de machinist moet worden verplaatst etc. </a:t>
            </a:r>
            <a:br>
              <a:rPr lang="nl-NL" u="none" baseline="0" dirty="0"/>
            </a:br>
            <a:br>
              <a:rPr lang="nl-NL" baseline="0" dirty="0"/>
            </a:br>
            <a:r>
              <a:rPr lang="nl-NL" baseline="0" dirty="0"/>
              <a:t>Vraag aan de deelnemers wat zij als risico’s zien en welke maatregelen zij nemen om de risico’s te beperken.</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7</a:t>
            </a:fld>
            <a:endParaRPr lang="nl-NL"/>
          </a:p>
        </p:txBody>
      </p:sp>
    </p:spTree>
    <p:extLst>
      <p:ext uri="{BB962C8B-B14F-4D97-AF65-F5344CB8AC3E}">
        <p14:creationId xmlns:p14="http://schemas.microsoft.com/office/powerpoint/2010/main" val="153053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a:t>Vraag aan de deelnemers naar hun ervaringen met het werken met meerdere kranen</a:t>
            </a:r>
            <a:r>
              <a:rPr lang="nl-NL" baseline="0" dirty="0"/>
              <a:t>.</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8</a:t>
            </a:fld>
            <a:endParaRPr lang="nl-NL"/>
          </a:p>
        </p:txBody>
      </p:sp>
    </p:spTree>
    <p:extLst>
      <p:ext uri="{BB962C8B-B14F-4D97-AF65-F5344CB8AC3E}">
        <p14:creationId xmlns:p14="http://schemas.microsoft.com/office/powerpoint/2010/main" val="191209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a:t>Kijk ook eens naar je eigen bedrijfssituatie, hoe vaak vinden hijsactiviteiten</a:t>
            </a:r>
            <a:r>
              <a:rPr lang="nl-NL" u="none" baseline="0" dirty="0"/>
              <a:t> plaats, is hierbij wel eens iets fout of misschien net goed gegaan. </a:t>
            </a:r>
            <a:br>
              <a:rPr lang="nl-NL" u="none" baseline="0" dirty="0"/>
            </a:br>
            <a:r>
              <a:rPr lang="nl-NL" u="none" baseline="0" dirty="0"/>
              <a:t>Vraag of medewerkers voorbeelden kunnen geven uit hun eigen werksituatie. Vraag ook wat er verbeterd kan worden. </a:t>
            </a:r>
            <a:r>
              <a:rPr lang="nl-NL" u="none" dirty="0"/>
              <a:t>Stel deze vragen aan de deelnemers. Geef</a:t>
            </a:r>
            <a:r>
              <a:rPr lang="nl-NL" u="none" baseline="0" dirty="0"/>
              <a:t> ze eerst wat tijd om na te denken en het eventueel eerst voor zichzelf op te schrijven.</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9</a:t>
            </a:fld>
            <a:endParaRPr lang="nl-NL"/>
          </a:p>
        </p:txBody>
      </p:sp>
    </p:spTree>
    <p:extLst>
      <p:ext uri="{BB962C8B-B14F-4D97-AF65-F5344CB8AC3E}">
        <p14:creationId xmlns:p14="http://schemas.microsoft.com/office/powerpoint/2010/main" val="930915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a16="http://schemas.microsoft.com/office/drawing/2014/main"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a16="http://schemas.microsoft.com/office/drawing/2014/main" id="{96D958E7-0EA4-45F7-B042-4261F6969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a16="http://schemas.microsoft.com/office/drawing/2014/main" id="{C7FEA1FE-0D59-4F3D-93EE-0F6D9A97B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en-US"/>
              <a:t>Titelstijl van model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Klik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6294134E-729B-C34F-B1C5-F4EA6F530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D9D94092-FD33-CE47-92B6-6508DF98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en-US"/>
              <a:t>Titelstijl van model bewerken</a:t>
            </a:r>
            <a:endParaRPr lang="nl-NL"/>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2BBCC0DA-9467-F549-B080-1E3058DA8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A1C6E536-EF30-ED4D-B6AF-DCEEF2A2E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380F03E8-53CD-B04D-A0D0-B33CC94CF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69D9160E-15DD-5C46-B81B-A75578B5A0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Titelstijl van model bewerken</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Klik om de tekststijl van het model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id="{306C8E77-D7D4-CD4C-8BB2-D4B9FD0D4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id="{FA9D1F80-40BE-244F-9AE4-D8BC49707D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3" name="Content Placeholder 2"/>
          <p:cNvSpPr>
            <a:spLocks noGrp="1"/>
          </p:cNvSpPr>
          <p:nvPr>
            <p:ph sz="half" idx="1"/>
          </p:nvPr>
        </p:nvSpPr>
        <p:spPr>
          <a:xfrm>
            <a:off x="1636395" y="1825625"/>
            <a:ext cx="4680000" cy="435133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8514B7DA-44FA-124E-804F-4E9EB0308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E02856A4-6001-A147-BAF3-6A0F2B32A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Titelstijl van model bewerken</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a:p>
        </p:txBody>
      </p:sp>
      <p:sp>
        <p:nvSpPr>
          <p:cNvPr id="6" name="Isosceles Triangle 10">
            <a:extLst>
              <a:ext uri="{FF2B5EF4-FFF2-40B4-BE49-F238E27FC236}">
                <a16:creationId xmlns:a16="http://schemas.microsoft.com/office/drawing/2014/main"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7" name="Group 13">
            <a:extLst>
              <a:ext uri="{FF2B5EF4-FFF2-40B4-BE49-F238E27FC236}">
                <a16:creationId xmlns:a16="http://schemas.microsoft.com/office/drawing/2014/main"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a16="http://schemas.microsoft.com/office/drawing/2014/main"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Isosceles Triangle 12">
              <a:extLst>
                <a:ext uri="{FF2B5EF4-FFF2-40B4-BE49-F238E27FC236}">
                  <a16:creationId xmlns:a16="http://schemas.microsoft.com/office/drawing/2014/main"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ep 9">
            <a:extLst>
              <a:ext uri="{FF2B5EF4-FFF2-40B4-BE49-F238E27FC236}">
                <a16:creationId xmlns:a16="http://schemas.microsoft.com/office/drawing/2014/main"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a16="http://schemas.microsoft.com/office/drawing/2014/main" id="{C21F0DA2-0554-2646-8783-5393C82B8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a16="http://schemas.microsoft.com/office/drawing/2014/main" id="{D9202138-1B57-0143-81B5-C8A09A6B42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a:p>
        </p:txBody>
      </p:sp>
      <p:sp>
        <p:nvSpPr>
          <p:cNvPr id="5" name="Isosceles Triangle 10">
            <a:extLst>
              <a:ext uri="{FF2B5EF4-FFF2-40B4-BE49-F238E27FC236}">
                <a16:creationId xmlns:a16="http://schemas.microsoft.com/office/drawing/2014/main"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6" name="Group 13">
            <a:extLst>
              <a:ext uri="{FF2B5EF4-FFF2-40B4-BE49-F238E27FC236}">
                <a16:creationId xmlns:a16="http://schemas.microsoft.com/office/drawing/2014/main"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a16="http://schemas.microsoft.com/office/drawing/2014/main"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Isosceles Triangle 12">
              <a:extLst>
                <a:ext uri="{FF2B5EF4-FFF2-40B4-BE49-F238E27FC236}">
                  <a16:creationId xmlns:a16="http://schemas.microsoft.com/office/drawing/2014/main"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a:extLst>
              <a:ext uri="{FF2B5EF4-FFF2-40B4-BE49-F238E27FC236}">
                <a16:creationId xmlns:a16="http://schemas.microsoft.com/office/drawing/2014/main"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a16="http://schemas.microsoft.com/office/drawing/2014/main" id="{9DECAF8C-68B1-E244-83EB-31095C05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a16="http://schemas.microsoft.com/office/drawing/2014/main" id="{DDC6FE44-54CA-FA45-8019-F3A4B5B1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a16="http://schemas.microsoft.com/office/drawing/2014/main"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a16="http://schemas.microsoft.com/office/drawing/2014/main"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en-US"/>
              <a:t>Titelstijl van model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9EE96134-720A-834B-9F5E-EB6C15BBD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CB8BDF14-970B-6541-8726-B3CAFC3A1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en-US"/>
              <a:t>Titelstijl van model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Sleep de afbeelding naar de tijdelijke aanduiding of klik op het pictogram als u een afbeelding wilt toevoegen</a:t>
            </a:r>
            <a:endParaRPr lang="nl-NL"/>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id="{97E573E0-E341-414D-A7FC-8C5E281BB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id="{87900D63-B232-B54C-A402-4C0CDD073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en-US"/>
              <a:t>Titelstijl van model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TlBebR-Kir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321" y="0"/>
            <a:ext cx="2050340" cy="6159290"/>
          </a:xfrm>
          <a:prstGeom prst="rect">
            <a:avLst/>
          </a:prstGeom>
        </p:spPr>
      </p:pic>
      <p:pic>
        <p:nvPicPr>
          <p:cNvPr id="4" name="Picture 9"/>
          <p:cNvPicPr>
            <a:picLocks noChangeAspect="1"/>
          </p:cNvPicPr>
          <p:nvPr/>
        </p:nvPicPr>
        <p:blipFill rotWithShape="1">
          <a:blip r:embed="rId4" cstate="screen">
            <a:extLst>
              <a:ext uri="{28A0092B-C50C-407E-A947-70E740481C1C}">
                <a14:useLocalDpi xmlns:a14="http://schemas.microsoft.com/office/drawing/2010/main"/>
              </a:ext>
            </a:extLst>
          </a:blip>
          <a:srcRect r="68870"/>
          <a:stretch/>
        </p:blipFill>
        <p:spPr>
          <a:xfrm>
            <a:off x="613538" y="550538"/>
            <a:ext cx="1653412" cy="628494"/>
          </a:xfrm>
          <a:prstGeom prst="rect">
            <a:avLst/>
          </a:prstGeom>
        </p:spPr>
      </p:pic>
      <p:pic>
        <p:nvPicPr>
          <p:cNvPr id="5" name="Picture 8"/>
          <p:cNvPicPr>
            <a:picLocks noChangeAspect="1"/>
          </p:cNvPicPr>
          <p:nvPr/>
        </p:nvPicPr>
        <p:blipFill rotWithShape="1">
          <a:blip r:embed="rId4" cstate="screen">
            <a:extLst>
              <a:ext uri="{28A0092B-C50C-407E-A947-70E740481C1C}">
                <a14:useLocalDpi xmlns:a14="http://schemas.microsoft.com/office/drawing/2010/main"/>
              </a:ext>
            </a:extLst>
          </a:blip>
          <a:srcRect l="35786" r="-2166"/>
          <a:stretch/>
        </p:blipFill>
        <p:spPr>
          <a:xfrm>
            <a:off x="2181225" y="771047"/>
            <a:ext cx="2070053" cy="369024"/>
          </a:xfrm>
          <a:prstGeom prst="rect">
            <a:avLst/>
          </a:prstGeom>
        </p:spPr>
      </p:pic>
      <p:sp>
        <p:nvSpPr>
          <p:cNvPr id="9" name="Titel 1"/>
          <p:cNvSpPr>
            <a:spLocks noGrp="1"/>
          </p:cNvSpPr>
          <p:nvPr>
            <p:ph type="ctrTitle"/>
          </p:nvPr>
        </p:nvSpPr>
        <p:spPr>
          <a:xfrm rot="21062926">
            <a:off x="657225" y="4483342"/>
            <a:ext cx="9144000" cy="609398"/>
          </a:xfrm>
        </p:spPr>
        <p:txBody>
          <a:bodyPr/>
          <a:lstStyle/>
          <a:p>
            <a:r>
              <a:rPr lang="nl-NL" dirty="0" err="1"/>
              <a:t>Toolbox</a:t>
            </a:r>
            <a:r>
              <a:rPr lang="nl-NL" dirty="0"/>
              <a:t> Hijsen met de kraan</a:t>
            </a:r>
          </a:p>
        </p:txBody>
      </p:sp>
      <p:sp>
        <p:nvSpPr>
          <p:cNvPr id="10" name="Ondertitel 2"/>
          <p:cNvSpPr>
            <a:spLocks noGrp="1"/>
          </p:cNvSpPr>
          <p:nvPr>
            <p:ph type="subTitle" idx="1"/>
          </p:nvPr>
        </p:nvSpPr>
        <p:spPr>
          <a:xfrm rot="21062926">
            <a:off x="657225" y="5036044"/>
            <a:ext cx="9144000" cy="430887"/>
          </a:xfrm>
        </p:spPr>
        <p:txBody>
          <a:bodyPr/>
          <a:lstStyle/>
          <a:p>
            <a:r>
              <a:rPr lang="nl-NL" dirty="0"/>
              <a:t> Samen doen we het beter!</a:t>
            </a:r>
          </a:p>
        </p:txBody>
      </p:sp>
    </p:spTree>
    <p:extLst>
      <p:ext uri="{BB962C8B-B14F-4D97-AF65-F5344CB8AC3E}">
        <p14:creationId xmlns:p14="http://schemas.microsoft.com/office/powerpoint/2010/main" val="26664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Veilig hijsen met kranen (1)</a:t>
            </a:r>
          </a:p>
        </p:txBody>
      </p:sp>
      <p:sp>
        <p:nvSpPr>
          <p:cNvPr id="3" name="Tijdelijke aanduiding voor inhoud 2"/>
          <p:cNvSpPr>
            <a:spLocks noGrp="1"/>
          </p:cNvSpPr>
          <p:nvPr>
            <p:ph idx="1"/>
          </p:nvPr>
        </p:nvSpPr>
        <p:spPr>
          <a:xfrm>
            <a:off x="1641563" y="1684046"/>
            <a:ext cx="9721851" cy="4585871"/>
          </a:xfrm>
        </p:spPr>
        <p:txBody>
          <a:bodyPr/>
          <a:lstStyle/>
          <a:p>
            <a:pPr lvl="1"/>
            <a:r>
              <a:rPr lang="nl-NL" dirty="0"/>
              <a:t>Hijs- en hefwerktuigen moeten een CE-markering hebben en jaarlijks worden gekeurd</a:t>
            </a:r>
          </a:p>
          <a:p>
            <a:pPr lvl="1"/>
            <a:r>
              <a:rPr lang="nl-NL" dirty="0"/>
              <a:t>Op het hijswerktuig moeten aanwezig zijn: </a:t>
            </a:r>
          </a:p>
          <a:p>
            <a:pPr lvl="2"/>
            <a:r>
              <a:rPr lang="nl-NL" dirty="0"/>
              <a:t>het kraanboek</a:t>
            </a:r>
          </a:p>
          <a:p>
            <a:pPr lvl="2"/>
            <a:r>
              <a:rPr lang="nl-NL" dirty="0"/>
              <a:t>de hijstabellen en de certificaten van de kraan en alle hijsmiddelen (kettingen, sluitingen, hijsbanden)</a:t>
            </a:r>
          </a:p>
          <a:p>
            <a:pPr lvl="1"/>
            <a:r>
              <a:rPr lang="nl-NL" dirty="0"/>
              <a:t>De bediener van de kraan moet zijn hijsbewijs en registratieboekje kunnen tonen</a:t>
            </a:r>
          </a:p>
          <a:p>
            <a:pPr lvl="1"/>
            <a:r>
              <a:rPr lang="nl-NL" dirty="0"/>
              <a:t>Controleer de (maximale) werkbelasting van de kraan</a:t>
            </a:r>
          </a:p>
          <a:p>
            <a:pPr lvl="1"/>
            <a:r>
              <a:rPr lang="nl-NL" dirty="0"/>
              <a:t>Vanaf windkracht 6 moeten hijswerkzaamheden worden gestopt</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10</a:t>
            </a:fld>
            <a:endParaRPr lang="nl-NL"/>
          </a:p>
        </p:txBody>
      </p:sp>
    </p:spTree>
    <p:extLst>
      <p:ext uri="{BB962C8B-B14F-4D97-AF65-F5344CB8AC3E}">
        <p14:creationId xmlns:p14="http://schemas.microsoft.com/office/powerpoint/2010/main" val="1477582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2851" y="0"/>
            <a:ext cx="2969150" cy="3831335"/>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563" y="5047488"/>
            <a:ext cx="1373525" cy="1191768"/>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a:t>Veilig hijsen met kranen (2)</a:t>
            </a:r>
          </a:p>
        </p:txBody>
      </p:sp>
      <p:sp>
        <p:nvSpPr>
          <p:cNvPr id="3" name="Tijdelijke aanduiding voor inhoud 2"/>
          <p:cNvSpPr>
            <a:spLocks noGrp="1"/>
          </p:cNvSpPr>
          <p:nvPr>
            <p:ph idx="1"/>
          </p:nvPr>
        </p:nvSpPr>
        <p:spPr>
          <a:xfrm>
            <a:off x="1641563" y="1684046"/>
            <a:ext cx="9721851" cy="3631763"/>
          </a:xfrm>
        </p:spPr>
        <p:txBody>
          <a:bodyPr/>
          <a:lstStyle/>
          <a:p>
            <a:pPr lvl="1"/>
            <a:r>
              <a:rPr lang="nl-NL" dirty="0"/>
              <a:t>Zorg voor goede communicatie tussen de bediener van het hijswerktuig en degene die de last aanslaat</a:t>
            </a:r>
          </a:p>
          <a:p>
            <a:pPr lvl="1"/>
            <a:r>
              <a:rPr lang="nl-NL" dirty="0"/>
              <a:t>Goede communicatie wil zeggen:</a:t>
            </a:r>
          </a:p>
          <a:p>
            <a:pPr lvl="2"/>
            <a:r>
              <a:rPr lang="nl-NL" dirty="0"/>
              <a:t>Eén persoon ter plekke communiceert met de machinist</a:t>
            </a:r>
          </a:p>
          <a:p>
            <a:pPr lvl="2"/>
            <a:r>
              <a:rPr lang="nl-NL" dirty="0"/>
              <a:t>Er is oog- of spreekcontact</a:t>
            </a:r>
          </a:p>
          <a:p>
            <a:pPr lvl="1"/>
            <a:r>
              <a:rPr lang="nl-NL" dirty="0"/>
              <a:t>Controleer of degene die de last aanslaat en begeleidt, het certificaat ABVL (Aanslaan en Begeleiden van Lasten VCA SOG) heeft</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11</a:t>
            </a:fld>
            <a:endParaRPr lang="nl-NL"/>
          </a:p>
        </p:txBody>
      </p:sp>
    </p:spTree>
    <p:extLst>
      <p:ext uri="{BB962C8B-B14F-4D97-AF65-F5344CB8AC3E}">
        <p14:creationId xmlns:p14="http://schemas.microsoft.com/office/powerpoint/2010/main" val="167069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836" y="3736695"/>
            <a:ext cx="4052523" cy="2579433"/>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a:t>Veilig hijsen met kranen (3)</a:t>
            </a:r>
          </a:p>
        </p:txBody>
      </p:sp>
      <p:sp>
        <p:nvSpPr>
          <p:cNvPr id="3" name="Tijdelijke aanduiding voor inhoud 2"/>
          <p:cNvSpPr>
            <a:spLocks noGrp="1"/>
          </p:cNvSpPr>
          <p:nvPr>
            <p:ph idx="1"/>
          </p:nvPr>
        </p:nvSpPr>
        <p:spPr>
          <a:xfrm>
            <a:off x="1641563" y="1684046"/>
            <a:ext cx="9974704" cy="1954381"/>
          </a:xfrm>
        </p:spPr>
        <p:txBody>
          <a:bodyPr/>
          <a:lstStyle/>
          <a:p>
            <a:pPr lvl="1"/>
            <a:r>
              <a:rPr lang="nl-NL" dirty="0"/>
              <a:t>Sla de last op de juiste wijze aan</a:t>
            </a:r>
          </a:p>
          <a:p>
            <a:pPr lvl="1"/>
            <a:r>
              <a:rPr lang="nl-NL" dirty="0"/>
              <a:t>Stempel een hijswerktuig altijd goed af</a:t>
            </a:r>
          </a:p>
          <a:p>
            <a:pPr lvl="1"/>
            <a:r>
              <a:rPr lang="nl-NL" dirty="0"/>
              <a:t>Controleer of je de kraan op deze ondergrond kunt afstempelen</a:t>
            </a:r>
          </a:p>
          <a:p>
            <a:pPr lvl="1"/>
            <a:r>
              <a:rPr lang="nl-NL" dirty="0"/>
              <a:t>Draai bouten van sluitingen helemaal aan </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12</a:t>
            </a:fld>
            <a:endParaRPr lang="nl-NL"/>
          </a:p>
        </p:txBody>
      </p:sp>
    </p:spTree>
    <p:extLst>
      <p:ext uri="{BB962C8B-B14F-4D97-AF65-F5344CB8AC3E}">
        <p14:creationId xmlns:p14="http://schemas.microsoft.com/office/powerpoint/2010/main" val="60213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Veilig hijsen met kranen (4)</a:t>
            </a:r>
          </a:p>
        </p:txBody>
      </p:sp>
      <p:sp>
        <p:nvSpPr>
          <p:cNvPr id="3" name="Tijdelijke aanduiding voor inhoud 2"/>
          <p:cNvSpPr>
            <a:spLocks noGrp="1"/>
          </p:cNvSpPr>
          <p:nvPr>
            <p:ph idx="1"/>
          </p:nvPr>
        </p:nvSpPr>
        <p:spPr>
          <a:xfrm>
            <a:off x="1641563" y="1684046"/>
            <a:ext cx="9721851" cy="4370427"/>
          </a:xfrm>
        </p:spPr>
        <p:txBody>
          <a:bodyPr/>
          <a:lstStyle/>
          <a:p>
            <a:r>
              <a:rPr lang="nl-NL" dirty="0"/>
              <a:t>Voor kettingen en hulpmaterialen geldt:</a:t>
            </a:r>
          </a:p>
          <a:p>
            <a:pPr lvl="1"/>
            <a:r>
              <a:rPr lang="nl-NL" sz="2400" dirty="0"/>
              <a:t>Gebruik nooit beschadigde kettingen en hulpmaterialen</a:t>
            </a:r>
          </a:p>
          <a:p>
            <a:pPr lvl="1"/>
            <a:r>
              <a:rPr lang="nl-NL" sz="2400" dirty="0"/>
              <a:t>Gebruik bij het verlengen van kettingen altijd koppelschalmen met dezelfde maximale werkbelasting als de ketting</a:t>
            </a:r>
          </a:p>
          <a:p>
            <a:pPr lvl="1"/>
            <a:r>
              <a:rPr lang="nl-NL" sz="2400" dirty="0"/>
              <a:t>Belast een koppelschalm alleen in de lengterichting</a:t>
            </a:r>
          </a:p>
          <a:p>
            <a:pPr lvl="1"/>
            <a:r>
              <a:rPr lang="nl-NL" sz="2400" dirty="0"/>
              <a:t>Forceer kettingen nooit (sla nooit met een hamer op een ketting)</a:t>
            </a:r>
          </a:p>
          <a:p>
            <a:pPr lvl="1"/>
            <a:r>
              <a:rPr lang="nl-NL" sz="2400" dirty="0"/>
              <a:t>Keur kettingen met gerekte, </a:t>
            </a:r>
            <a:r>
              <a:rPr lang="nl-NL" sz="2400" dirty="0" err="1"/>
              <a:t>stijfgetrokken</a:t>
            </a:r>
            <a:r>
              <a:rPr lang="nl-NL" sz="2400" dirty="0"/>
              <a:t> of uitgetrokken schalmen of andere beschadigingen af </a:t>
            </a:r>
          </a:p>
          <a:p>
            <a:pPr lvl="1"/>
            <a:r>
              <a:rPr lang="nl-NL" sz="2400" dirty="0"/>
              <a:t>Bescherm de ketting op scherpe hoeken van de last </a:t>
            </a:r>
          </a:p>
          <a:p>
            <a:pPr lvl="1"/>
            <a:r>
              <a:rPr lang="nl-NL" sz="2400" dirty="0"/>
              <a:t>Sla lange lasten op verschillende punten aan en bepaal het zwaartepunt</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13</a:t>
            </a:fld>
            <a:endParaRPr lang="nl-NL"/>
          </a:p>
        </p:txBody>
      </p:sp>
    </p:spTree>
    <p:extLst>
      <p:ext uri="{BB962C8B-B14F-4D97-AF65-F5344CB8AC3E}">
        <p14:creationId xmlns:p14="http://schemas.microsoft.com/office/powerpoint/2010/main" val="5656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Veilig hijsen met kranen (5)</a:t>
            </a:r>
          </a:p>
        </p:txBody>
      </p:sp>
      <p:sp>
        <p:nvSpPr>
          <p:cNvPr id="3" name="Tijdelijke aanduiding voor inhoud 2"/>
          <p:cNvSpPr>
            <a:spLocks noGrp="1"/>
          </p:cNvSpPr>
          <p:nvPr>
            <p:ph idx="1"/>
          </p:nvPr>
        </p:nvSpPr>
        <p:spPr>
          <a:xfrm>
            <a:off x="1641563" y="1684046"/>
            <a:ext cx="9721851" cy="2462213"/>
          </a:xfrm>
        </p:spPr>
        <p:txBody>
          <a:bodyPr/>
          <a:lstStyle/>
          <a:p>
            <a:pPr lvl="1"/>
            <a:r>
              <a:rPr lang="nl-NL" dirty="0"/>
              <a:t>Overschrijd nooit de maximale belasting van de kraan</a:t>
            </a:r>
          </a:p>
          <a:p>
            <a:pPr lvl="1"/>
            <a:r>
              <a:rPr lang="nl-NL" dirty="0"/>
              <a:t>Bescherm hijsgereedschap tegen scherpe kanten</a:t>
            </a:r>
          </a:p>
          <a:p>
            <a:pPr lvl="1"/>
            <a:r>
              <a:rPr lang="nl-NL" dirty="0"/>
              <a:t>Belast haken nooit op één punt</a:t>
            </a:r>
          </a:p>
          <a:p>
            <a:pPr lvl="1"/>
            <a:r>
              <a:rPr lang="nl-NL" dirty="0"/>
              <a:t>Zorg dat de klep van de haak goed dicht kan </a:t>
            </a:r>
          </a:p>
          <a:p>
            <a:pPr lvl="1"/>
            <a:r>
              <a:rPr lang="nl-NL" dirty="0"/>
              <a:t>Ga niet in het pad van de last staan, gebruik een stuurlijn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14</a:t>
            </a:fld>
            <a:endParaRPr lang="nl-NL"/>
          </a:p>
        </p:txBody>
      </p:sp>
    </p:spTree>
    <p:extLst>
      <p:ext uri="{BB962C8B-B14F-4D97-AF65-F5344CB8AC3E}">
        <p14:creationId xmlns:p14="http://schemas.microsoft.com/office/powerpoint/2010/main" val="138185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Veilig hijsen met kranen (6)</a:t>
            </a:r>
          </a:p>
        </p:txBody>
      </p:sp>
      <p:sp>
        <p:nvSpPr>
          <p:cNvPr id="3" name="Tijdelijke aanduiding voor inhoud 2"/>
          <p:cNvSpPr>
            <a:spLocks noGrp="1"/>
          </p:cNvSpPr>
          <p:nvPr>
            <p:ph idx="1"/>
          </p:nvPr>
        </p:nvSpPr>
        <p:spPr>
          <a:xfrm>
            <a:off x="1641563" y="1684046"/>
            <a:ext cx="9721851" cy="2462213"/>
          </a:xfrm>
        </p:spPr>
        <p:txBody>
          <a:bodyPr/>
          <a:lstStyle/>
          <a:p>
            <a:pPr lvl="1"/>
            <a:r>
              <a:rPr lang="nl-NL" dirty="0"/>
              <a:t>Sla de stuurlijn nooit om je handen heen</a:t>
            </a:r>
          </a:p>
          <a:p>
            <a:pPr lvl="1"/>
            <a:r>
              <a:rPr lang="nl-NL" dirty="0"/>
              <a:t>Zet eerst de kabels strak voordat je de last ophijst</a:t>
            </a:r>
          </a:p>
          <a:p>
            <a:pPr lvl="1"/>
            <a:r>
              <a:rPr lang="nl-NL" dirty="0"/>
              <a:t>Gebruik hand- en armseinen</a:t>
            </a:r>
          </a:p>
          <a:p>
            <a:pPr lvl="1"/>
            <a:r>
              <a:rPr lang="nl-NL" dirty="0"/>
              <a:t>Ga op een veilige plek staan</a:t>
            </a:r>
          </a:p>
          <a:p>
            <a:pPr lvl="1"/>
            <a:r>
              <a:rPr lang="nl-NL" dirty="0"/>
              <a:t>Verplaats nooit lasten over personen heen </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15</a:t>
            </a:fld>
            <a:endParaRPr lang="nl-NL"/>
          </a:p>
        </p:txBody>
      </p:sp>
    </p:spTree>
    <p:extLst>
      <p:ext uri="{BB962C8B-B14F-4D97-AF65-F5344CB8AC3E}">
        <p14:creationId xmlns:p14="http://schemas.microsoft.com/office/powerpoint/2010/main" val="141498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717" y="2167079"/>
            <a:ext cx="3556458" cy="2452150"/>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a:t>Veilig afstempelen</a:t>
            </a:r>
          </a:p>
        </p:txBody>
      </p:sp>
      <p:sp>
        <p:nvSpPr>
          <p:cNvPr id="3" name="Tijdelijke aanduiding voor inhoud 2"/>
          <p:cNvSpPr>
            <a:spLocks noGrp="1"/>
          </p:cNvSpPr>
          <p:nvPr>
            <p:ph idx="1"/>
          </p:nvPr>
        </p:nvSpPr>
        <p:spPr>
          <a:xfrm>
            <a:off x="1641564" y="1684046"/>
            <a:ext cx="7011370" cy="4108817"/>
          </a:xfrm>
        </p:spPr>
        <p:txBody>
          <a:bodyPr/>
          <a:lstStyle/>
          <a:p>
            <a:pPr lvl="1"/>
            <a:r>
              <a:rPr lang="nl-NL" dirty="0"/>
              <a:t>Stel een kraan altijd op een vlakke ondergrond op </a:t>
            </a:r>
          </a:p>
          <a:p>
            <a:pPr lvl="1"/>
            <a:r>
              <a:rPr lang="nl-NL" dirty="0"/>
              <a:t>Zorg voor voldoende opstelruimte voor het uitschuiven van de stempels</a:t>
            </a:r>
          </a:p>
          <a:p>
            <a:pPr lvl="1"/>
            <a:r>
              <a:rPr lang="nl-NL" dirty="0"/>
              <a:t>Zonder uitgeschoven stempels mag de kraan geen of slechts zeer beperkt last hijsen</a:t>
            </a:r>
          </a:p>
          <a:p>
            <a:pPr lvl="1"/>
            <a:r>
              <a:rPr lang="nl-NL" dirty="0"/>
              <a:t>Pas op: bij te weinig opstelruimte kan de stabiliteit van de mobiele kraan in gevaar komen en kan de kraan kantelen!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16</a:t>
            </a:fld>
            <a:endParaRPr lang="nl-NL"/>
          </a:p>
        </p:txBody>
      </p:sp>
    </p:spTree>
    <p:extLst>
      <p:ext uri="{BB962C8B-B14F-4D97-AF65-F5344CB8AC3E}">
        <p14:creationId xmlns:p14="http://schemas.microsoft.com/office/powerpoint/2010/main" val="60050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609398"/>
          </a:xfrm>
        </p:spPr>
        <p:txBody>
          <a:bodyPr/>
          <a:lstStyle/>
          <a:p>
            <a:r>
              <a:rPr lang="nl-NL" dirty="0"/>
              <a:t>Wat kunnen we beter doen? </a:t>
            </a:r>
          </a:p>
        </p:txBody>
      </p:sp>
      <p:sp>
        <p:nvSpPr>
          <p:cNvPr id="3" name="Content Placeholder 2"/>
          <p:cNvSpPr>
            <a:spLocks noGrp="1"/>
          </p:cNvSpPr>
          <p:nvPr>
            <p:ph idx="1"/>
          </p:nvPr>
        </p:nvSpPr>
        <p:spPr>
          <a:xfrm>
            <a:off x="1641564" y="1810655"/>
            <a:ext cx="9280436" cy="3554819"/>
          </a:xfrm>
        </p:spPr>
        <p:txBody>
          <a:bodyPr/>
          <a:lstStyle/>
          <a:p>
            <a:r>
              <a:rPr lang="nl-NL" dirty="0"/>
              <a:t>Hebben jullie ideeën over wat we beter kunnen doen?</a:t>
            </a:r>
          </a:p>
          <a:p>
            <a:pPr lvl="1"/>
            <a:r>
              <a:rPr lang="nl-NL" dirty="0"/>
              <a:t>In ons team?</a:t>
            </a:r>
          </a:p>
          <a:p>
            <a:pPr lvl="1"/>
            <a:r>
              <a:rPr lang="nl-NL" dirty="0"/>
              <a:t>Op onze locatie?</a:t>
            </a:r>
          </a:p>
          <a:p>
            <a:pPr lvl="1"/>
            <a:r>
              <a:rPr lang="nl-NL" dirty="0"/>
              <a:t>In ons bedrijf?</a:t>
            </a:r>
          </a:p>
          <a:p>
            <a:pPr lvl="1"/>
            <a:endParaRPr lang="nl-NL" dirty="0"/>
          </a:p>
          <a:p>
            <a:pPr lvl="1"/>
            <a:r>
              <a:rPr lang="nl-NL" dirty="0"/>
              <a:t>Hebben jullie vragen over wat je moet doen als het misgaat?</a:t>
            </a:r>
          </a:p>
          <a:p>
            <a:pPr lvl="1"/>
            <a:r>
              <a:rPr lang="nl-NL" dirty="0"/>
              <a:t>Zijn er in jullie werk zaken die 100% veilig werken onmogelijk maken?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17</a:t>
            </a:fld>
            <a:endParaRPr lang="nl-NL"/>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0147" y="0"/>
            <a:ext cx="1276540" cy="4639733"/>
          </a:xfrm>
          <a:prstGeom prst="rect">
            <a:avLst/>
          </a:prstGeom>
        </p:spPr>
      </p:pic>
    </p:spTree>
    <p:extLst>
      <p:ext uri="{BB962C8B-B14F-4D97-AF65-F5344CB8AC3E}">
        <p14:creationId xmlns:p14="http://schemas.microsoft.com/office/powerpoint/2010/main" val="212976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kun je zelf doen?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18</a:t>
            </a:fld>
            <a:endParaRPr lang="nl-NL"/>
          </a:p>
        </p:txBody>
      </p:sp>
      <p:sp>
        <p:nvSpPr>
          <p:cNvPr id="8" name="Content Placeholder 2"/>
          <p:cNvSpPr>
            <a:spLocks noGrp="1"/>
          </p:cNvSpPr>
          <p:nvPr>
            <p:ph idx="1"/>
          </p:nvPr>
        </p:nvSpPr>
        <p:spPr>
          <a:xfrm>
            <a:off x="1641564" y="1810655"/>
            <a:ext cx="8098784" cy="861774"/>
          </a:xfrm>
        </p:spPr>
        <p:txBody>
          <a:bodyPr/>
          <a:lstStyle/>
          <a:p>
            <a:r>
              <a:rPr lang="nl-NL" dirty="0"/>
              <a:t>Geef voorbeelden van wat je zelf kunt doen om veilig te werken met kranen en hijsgereedschappen</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2297099"/>
            <a:ext cx="2901696" cy="4059251"/>
          </a:xfrm>
          <a:prstGeom prst="rect">
            <a:avLst/>
          </a:prstGeom>
        </p:spPr>
      </p:pic>
    </p:spTree>
    <p:extLst>
      <p:ext uri="{BB962C8B-B14F-4D97-AF65-F5344CB8AC3E}">
        <p14:creationId xmlns:p14="http://schemas.microsoft.com/office/powerpoint/2010/main" val="48176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Afspraken maken over veilig werken</a:t>
            </a:r>
          </a:p>
        </p:txBody>
      </p:sp>
      <p:sp>
        <p:nvSpPr>
          <p:cNvPr id="3" name="Content Placeholder 2"/>
          <p:cNvSpPr>
            <a:spLocks noGrp="1"/>
          </p:cNvSpPr>
          <p:nvPr>
            <p:ph idx="1"/>
          </p:nvPr>
        </p:nvSpPr>
        <p:spPr>
          <a:xfrm>
            <a:off x="1641564" y="1810655"/>
            <a:ext cx="10005004" cy="4216539"/>
          </a:xfrm>
        </p:spPr>
        <p:txBody>
          <a:bodyPr/>
          <a:lstStyle/>
          <a:p>
            <a:pPr lvl="1"/>
            <a:r>
              <a:rPr lang="nl-NL" dirty="0"/>
              <a:t>Met jezelf: wat ga je er zelf aan doen?</a:t>
            </a:r>
          </a:p>
          <a:p>
            <a:pPr lvl="1"/>
            <a:r>
              <a:rPr lang="nl-NL" dirty="0"/>
              <a:t>Met elkaar: help elkaar om op de juiste manier te werken!</a:t>
            </a:r>
          </a:p>
          <a:p>
            <a:pPr lvl="1"/>
            <a:r>
              <a:rPr lang="nl-NL" dirty="0"/>
              <a:t>Op de locatie: </a:t>
            </a:r>
          </a:p>
          <a:p>
            <a:pPr lvl="2"/>
            <a:r>
              <a:rPr lang="nl-NL" dirty="0"/>
              <a:t>Praat in elk werkoverleg over veilig hijsen met de kraan</a:t>
            </a:r>
          </a:p>
          <a:p>
            <a:pPr lvl="2"/>
            <a:r>
              <a:rPr lang="nl-NL" dirty="0"/>
              <a:t>Verzamel voorbeelden van wat goed gaat en wat minder goed gaat </a:t>
            </a:r>
          </a:p>
          <a:p>
            <a:pPr lvl="1"/>
            <a:r>
              <a:rPr lang="nl-NL" dirty="0"/>
              <a:t>In het bedrijf: vraag om beschermende maatregelen, informatie en training</a:t>
            </a:r>
          </a:p>
          <a:p>
            <a:pPr lvl="1"/>
            <a:r>
              <a:rPr lang="nl-NL" dirty="0"/>
              <a:t>We maken een nieuwe afspraak om het resultaat van onze afspraken te bespreken</a:t>
            </a:r>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a:t>19</a:t>
            </a:r>
          </a:p>
        </p:txBody>
      </p:sp>
    </p:spTree>
    <p:extLst>
      <p:ext uri="{BB962C8B-B14F-4D97-AF65-F5344CB8AC3E}">
        <p14:creationId xmlns:p14="http://schemas.microsoft.com/office/powerpoint/2010/main" val="145195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Cijfers en ongevallen</a:t>
            </a:r>
          </a:p>
        </p:txBody>
      </p:sp>
      <p:sp>
        <p:nvSpPr>
          <p:cNvPr id="3" name="Tijdelijke aanduiding voor inhoud 2"/>
          <p:cNvSpPr>
            <a:spLocks noGrp="1"/>
          </p:cNvSpPr>
          <p:nvPr>
            <p:ph idx="1"/>
          </p:nvPr>
        </p:nvSpPr>
        <p:spPr>
          <a:xfrm>
            <a:off x="1641564" y="1684046"/>
            <a:ext cx="7683411" cy="3754874"/>
          </a:xfrm>
        </p:spPr>
        <p:txBody>
          <a:bodyPr/>
          <a:lstStyle/>
          <a:p>
            <a:pPr lvl="1"/>
            <a:r>
              <a:rPr lang="nl-NL" dirty="0"/>
              <a:t>In 2016 waren er 70 bedrijfsongevallen met dodelijke afloop (14% meer dan in 2015)</a:t>
            </a:r>
          </a:p>
          <a:p>
            <a:pPr lvl="1"/>
            <a:r>
              <a:rPr lang="nl-NL" dirty="0"/>
              <a:t>Dit is meer dan één dode per week</a:t>
            </a:r>
          </a:p>
          <a:p>
            <a:pPr lvl="1"/>
            <a:r>
              <a:rPr lang="nl-NL" dirty="0"/>
              <a:t>Veel ongelukken gebeurden bij het hijsen, heffen en verplaatsen van lasten</a:t>
            </a:r>
          </a:p>
          <a:p>
            <a:pPr lvl="1" indent="0">
              <a:buNone/>
            </a:pPr>
            <a:endParaRPr lang="nl-NL" dirty="0"/>
          </a:p>
          <a:p>
            <a:pPr lvl="1" indent="0">
              <a:buNone/>
            </a:pPr>
            <a:r>
              <a:rPr lang="nl-NL" i="1" dirty="0"/>
              <a:t>Hebben jullie zelf voorbeelden van ongelukken of bijna-ongelukken?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2</a:t>
            </a:fld>
            <a:endParaRPr lang="nl-NL"/>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4975" y="1"/>
            <a:ext cx="2474179" cy="5464098"/>
          </a:xfrm>
          <a:prstGeom prst="rect">
            <a:avLst/>
          </a:prstGeom>
        </p:spPr>
      </p:pic>
    </p:spTree>
    <p:extLst>
      <p:ext uri="{BB962C8B-B14F-4D97-AF65-F5344CB8AC3E}">
        <p14:creationId xmlns:p14="http://schemas.microsoft.com/office/powerpoint/2010/main" val="602929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41070" y="2327077"/>
            <a:ext cx="10515600" cy="1661993"/>
          </a:xfrm>
        </p:spPr>
        <p:txBody>
          <a:bodyPr/>
          <a:lstStyle/>
          <a:p>
            <a:r>
              <a:rPr lang="nl-NL" dirty="0">
                <a:solidFill>
                  <a:srgbClr val="01AEC3"/>
                </a:solidFill>
              </a:rPr>
              <a:t>Dankjewel voor het meedenken over dit belangrijke onderwerp!</a:t>
            </a:r>
          </a:p>
        </p:txBody>
      </p:sp>
      <p:sp>
        <p:nvSpPr>
          <p:cNvPr id="5" name="Tijdelijke aanduiding voor tekst 4"/>
          <p:cNvSpPr>
            <a:spLocks noGrp="1"/>
          </p:cNvSpPr>
          <p:nvPr>
            <p:ph type="body" idx="1"/>
          </p:nvPr>
        </p:nvSpPr>
        <p:spPr>
          <a:xfrm>
            <a:off x="941070" y="4229100"/>
            <a:ext cx="10515600" cy="630767"/>
          </a:xfrm>
        </p:spPr>
        <p:txBody>
          <a:bodyPr/>
          <a:lstStyle/>
          <a:p>
            <a:r>
              <a:rPr lang="nl-NL" sz="2800" b="1" dirty="0">
                <a:solidFill>
                  <a:srgbClr val="00454F"/>
                </a:solidFill>
              </a:rPr>
              <a:t>Samen doen we het beter!</a:t>
            </a:r>
          </a:p>
          <a:p>
            <a:br>
              <a:rPr lang="nl-NL" dirty="0">
                <a:hlinkClick r:id="rId3"/>
              </a:rPr>
            </a:br>
            <a:endParaRPr lang="nl-NL" dirty="0"/>
          </a:p>
        </p:txBody>
      </p:sp>
      <p:sp>
        <p:nvSpPr>
          <p:cNvPr id="3" name="Tijdelijke aanduiding voor dianummer 2"/>
          <p:cNvSpPr>
            <a:spLocks noGrp="1"/>
          </p:cNvSpPr>
          <p:nvPr>
            <p:ph type="sldNum" sz="quarter" idx="12"/>
          </p:nvPr>
        </p:nvSpPr>
        <p:spPr/>
        <p:txBody>
          <a:bodyPr/>
          <a:lstStyle/>
          <a:p>
            <a:fld id="{AD6BCF77-3B20-4D4A-83E1-E3DF06597599}" type="slidenum">
              <a:rPr lang="nl-NL" smtClean="0"/>
              <a:t>20</a:t>
            </a:fld>
            <a:endParaRPr lang="nl-NL" dirty="0"/>
          </a:p>
        </p:txBody>
      </p:sp>
    </p:spTree>
    <p:extLst>
      <p:ext uri="{BB962C8B-B14F-4D97-AF65-F5344CB8AC3E}">
        <p14:creationId xmlns:p14="http://schemas.microsoft.com/office/powerpoint/2010/main" val="78080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Inhoud</a:t>
            </a:r>
          </a:p>
        </p:txBody>
      </p:sp>
      <p:sp>
        <p:nvSpPr>
          <p:cNvPr id="3" name="Tijdelijke aanduiding voor inhoud 2"/>
          <p:cNvSpPr>
            <a:spLocks noGrp="1"/>
          </p:cNvSpPr>
          <p:nvPr>
            <p:ph idx="1"/>
          </p:nvPr>
        </p:nvSpPr>
        <p:spPr>
          <a:xfrm>
            <a:off x="1641564" y="1684046"/>
            <a:ext cx="7683411" cy="3477875"/>
          </a:xfrm>
        </p:spPr>
        <p:txBody>
          <a:bodyPr/>
          <a:lstStyle/>
          <a:p>
            <a:pPr lvl="1"/>
            <a:r>
              <a:rPr lang="nl-NL" dirty="0"/>
              <a:t>Soorten kranen en gereedschappen</a:t>
            </a:r>
          </a:p>
          <a:p>
            <a:pPr lvl="1"/>
            <a:r>
              <a:rPr lang="nl-NL" dirty="0"/>
              <a:t>Risico’s</a:t>
            </a:r>
          </a:p>
          <a:p>
            <a:pPr lvl="1"/>
            <a:r>
              <a:rPr lang="nl-NL" dirty="0"/>
              <a:t>Veilig hijsen</a:t>
            </a:r>
          </a:p>
          <a:p>
            <a:pPr lvl="1"/>
            <a:r>
              <a:rPr lang="nl-NL" dirty="0"/>
              <a:t>Veilig afstempelen</a:t>
            </a:r>
          </a:p>
          <a:p>
            <a:pPr lvl="1"/>
            <a:r>
              <a:rPr lang="nl-NL" dirty="0"/>
              <a:t>Wat kunnen we in ons bedrijf beter doen? </a:t>
            </a:r>
          </a:p>
          <a:p>
            <a:pPr lvl="1"/>
            <a:r>
              <a:rPr lang="nl-NL" dirty="0"/>
              <a:t>Wat kan ieder van ons zelf beter doen?</a:t>
            </a:r>
          </a:p>
          <a:p>
            <a:pPr lvl="1"/>
            <a:r>
              <a:rPr lang="nl-NL" dirty="0"/>
              <a:t>Afspraken maken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3</a:t>
            </a:fld>
            <a:endParaRPr lang="nl-NL"/>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435" y="2972364"/>
            <a:ext cx="2659080" cy="3444591"/>
          </a:xfrm>
          <a:prstGeom prst="rect">
            <a:avLst/>
          </a:prstGeom>
        </p:spPr>
      </p:pic>
    </p:spTree>
    <p:extLst>
      <p:ext uri="{BB962C8B-B14F-4D97-AF65-F5344CB8AC3E}">
        <p14:creationId xmlns:p14="http://schemas.microsoft.com/office/powerpoint/2010/main" val="90067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Soorten kranen en gereedschappen (1)</a:t>
            </a:r>
          </a:p>
        </p:txBody>
      </p:sp>
      <p:sp>
        <p:nvSpPr>
          <p:cNvPr id="3" name="Tijdelijke aanduiding voor inhoud 2"/>
          <p:cNvSpPr>
            <a:spLocks noGrp="1"/>
          </p:cNvSpPr>
          <p:nvPr>
            <p:ph idx="1"/>
          </p:nvPr>
        </p:nvSpPr>
        <p:spPr>
          <a:xfrm>
            <a:off x="1641564" y="1684046"/>
            <a:ext cx="9721850" cy="3477875"/>
          </a:xfrm>
        </p:spPr>
        <p:txBody>
          <a:bodyPr/>
          <a:lstStyle/>
          <a:p>
            <a:r>
              <a:rPr lang="nl-NL" b="1" dirty="0"/>
              <a:t>Hijswerktuigen </a:t>
            </a:r>
            <a:r>
              <a:rPr lang="nl-NL" dirty="0"/>
              <a:t>zijn hulpmiddelen voor het verticaal en horizontaal </a:t>
            </a:r>
            <a:r>
              <a:rPr lang="nl-NL" b="1" dirty="0"/>
              <a:t>verplaatsen</a:t>
            </a:r>
            <a:r>
              <a:rPr lang="nl-NL" dirty="0"/>
              <a:t> van lasten:</a:t>
            </a:r>
          </a:p>
          <a:p>
            <a:pPr lvl="1"/>
            <a:r>
              <a:rPr lang="nl-NL" dirty="0"/>
              <a:t>Hijskranen</a:t>
            </a:r>
          </a:p>
          <a:p>
            <a:pPr lvl="1"/>
            <a:r>
              <a:rPr lang="nl-NL" dirty="0"/>
              <a:t>Torenkranen</a:t>
            </a:r>
          </a:p>
          <a:p>
            <a:pPr lvl="1"/>
            <a:r>
              <a:rPr lang="nl-NL" dirty="0"/>
              <a:t>Autolaadkranen</a:t>
            </a:r>
          </a:p>
          <a:p>
            <a:pPr lvl="1"/>
            <a:r>
              <a:rPr lang="nl-NL" dirty="0"/>
              <a:t>Bouwkranen</a:t>
            </a:r>
          </a:p>
          <a:p>
            <a:pPr lvl="1"/>
            <a:r>
              <a:rPr lang="nl-NL" dirty="0"/>
              <a:t>Rolbruggen of </a:t>
            </a:r>
            <a:r>
              <a:rPr lang="nl-NL" dirty="0" err="1"/>
              <a:t>bovenlaadkranen</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4</a:t>
            </a:fld>
            <a:endParaRPr lang="nl-NL"/>
          </a:p>
        </p:txBody>
      </p:sp>
    </p:spTree>
    <p:extLst>
      <p:ext uri="{BB962C8B-B14F-4D97-AF65-F5344CB8AC3E}">
        <p14:creationId xmlns:p14="http://schemas.microsoft.com/office/powerpoint/2010/main" val="200408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Soorten kranen en gereedschappen (2)</a:t>
            </a:r>
          </a:p>
        </p:txBody>
      </p:sp>
      <p:sp>
        <p:nvSpPr>
          <p:cNvPr id="3" name="Tijdelijke aanduiding voor inhoud 2"/>
          <p:cNvSpPr>
            <a:spLocks noGrp="1"/>
          </p:cNvSpPr>
          <p:nvPr>
            <p:ph idx="1"/>
          </p:nvPr>
        </p:nvSpPr>
        <p:spPr>
          <a:xfrm>
            <a:off x="1641564" y="1684046"/>
            <a:ext cx="9449769" cy="4062651"/>
          </a:xfrm>
        </p:spPr>
        <p:txBody>
          <a:bodyPr/>
          <a:lstStyle/>
          <a:p>
            <a:r>
              <a:rPr lang="nl-NL" b="1" dirty="0"/>
              <a:t>Hijsgereedschappen </a:t>
            </a:r>
            <a:r>
              <a:rPr lang="nl-NL" dirty="0"/>
              <a:t>zijn hulpmiddelen voor het </a:t>
            </a:r>
            <a:r>
              <a:rPr lang="nl-NL" b="1" dirty="0"/>
              <a:t>‘aanpikken’ </a:t>
            </a:r>
            <a:r>
              <a:rPr lang="nl-NL" dirty="0"/>
              <a:t>van lasten:</a:t>
            </a:r>
          </a:p>
          <a:p>
            <a:pPr lvl="1"/>
            <a:r>
              <a:rPr lang="nl-NL" dirty="0"/>
              <a:t>Oogbouten</a:t>
            </a:r>
          </a:p>
          <a:p>
            <a:pPr lvl="1"/>
            <a:r>
              <a:rPr lang="nl-NL" dirty="0"/>
              <a:t>Sluitingen</a:t>
            </a:r>
          </a:p>
          <a:p>
            <a:pPr lvl="1"/>
            <a:r>
              <a:rPr lang="nl-NL" dirty="0"/>
              <a:t>Hijsbanden</a:t>
            </a:r>
          </a:p>
          <a:p>
            <a:pPr lvl="1"/>
            <a:r>
              <a:rPr lang="nl-NL" dirty="0"/>
              <a:t>Kettingen</a:t>
            </a:r>
          </a:p>
          <a:p>
            <a:pPr lvl="1"/>
            <a:r>
              <a:rPr lang="nl-NL" dirty="0"/>
              <a:t>Kabels</a:t>
            </a:r>
          </a:p>
          <a:p>
            <a:pPr lvl="1"/>
            <a:r>
              <a:rPr lang="nl-NL" dirty="0"/>
              <a:t>Hijsjukken </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5</a:t>
            </a:fld>
            <a:endParaRPr lang="nl-NL"/>
          </a:p>
        </p:txBody>
      </p:sp>
    </p:spTree>
    <p:extLst>
      <p:ext uri="{BB962C8B-B14F-4D97-AF65-F5344CB8AC3E}">
        <p14:creationId xmlns:p14="http://schemas.microsoft.com/office/powerpoint/2010/main" val="85763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Voorbeelden van hijsgereedschappen</a:t>
            </a:r>
          </a:p>
        </p:txBody>
      </p:sp>
      <p:sp>
        <p:nvSpPr>
          <p:cNvPr id="3" name="Tijdelijke aanduiding voor inhoud 2"/>
          <p:cNvSpPr>
            <a:spLocks noGrp="1"/>
          </p:cNvSpPr>
          <p:nvPr>
            <p:ph idx="1"/>
          </p:nvPr>
        </p:nvSpPr>
        <p:spPr>
          <a:xfrm>
            <a:off x="1641564" y="1684046"/>
            <a:ext cx="9449769" cy="3985706"/>
          </a:xfrm>
        </p:spPr>
        <p:txBody>
          <a:bodyPr/>
          <a:lstStyle/>
          <a:p>
            <a:pPr lvl="1"/>
            <a:r>
              <a:rPr lang="nl-NL" dirty="0"/>
              <a:t>Kettingen</a:t>
            </a:r>
          </a:p>
          <a:p>
            <a:pPr lvl="1"/>
            <a:r>
              <a:rPr lang="nl-NL" dirty="0"/>
              <a:t>(Staal)kabels</a:t>
            </a:r>
          </a:p>
          <a:p>
            <a:pPr lvl="1"/>
            <a:r>
              <a:rPr lang="nl-NL" dirty="0"/>
              <a:t>Haken</a:t>
            </a:r>
          </a:p>
          <a:p>
            <a:pPr lvl="1"/>
            <a:r>
              <a:rPr lang="nl-NL" dirty="0"/>
              <a:t>Stroppen en lengen</a:t>
            </a:r>
          </a:p>
          <a:p>
            <a:pPr lvl="1"/>
            <a:r>
              <a:rPr lang="nl-NL" dirty="0"/>
              <a:t>Hijsjukken</a:t>
            </a:r>
          </a:p>
          <a:p>
            <a:pPr lvl="1"/>
            <a:r>
              <a:rPr lang="nl-NL" dirty="0"/>
              <a:t>(Ronde) hijsbanden</a:t>
            </a:r>
          </a:p>
          <a:p>
            <a:pPr lvl="1"/>
            <a:r>
              <a:rPr lang="nl-NL" dirty="0"/>
              <a:t>H- en D-Sluitingen</a:t>
            </a:r>
          </a:p>
          <a:p>
            <a:pPr lvl="1"/>
            <a:r>
              <a:rPr lang="nl-NL" dirty="0"/>
              <a:t>Oogbouten/hijsogen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6</a:t>
            </a:fld>
            <a:endParaRPr lang="nl-NL"/>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1140" y="4500941"/>
            <a:ext cx="6565392" cy="1590330"/>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805" y="1613886"/>
            <a:ext cx="6795405" cy="2722222"/>
          </a:xfrm>
          <a:prstGeom prst="rect">
            <a:avLst/>
          </a:prstGeom>
        </p:spPr>
      </p:pic>
    </p:spTree>
    <p:extLst>
      <p:ext uri="{BB962C8B-B14F-4D97-AF65-F5344CB8AC3E}">
        <p14:creationId xmlns:p14="http://schemas.microsoft.com/office/powerpoint/2010/main" val="13927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73687"/>
            <a:ext cx="7744968" cy="1432227"/>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a:t>Risico’s bij hijsen met een kraan</a:t>
            </a:r>
          </a:p>
        </p:txBody>
      </p:sp>
      <p:sp>
        <p:nvSpPr>
          <p:cNvPr id="3" name="Tijdelijke aanduiding voor inhoud 2"/>
          <p:cNvSpPr>
            <a:spLocks noGrp="1"/>
          </p:cNvSpPr>
          <p:nvPr>
            <p:ph idx="1"/>
          </p:nvPr>
        </p:nvSpPr>
        <p:spPr>
          <a:xfrm>
            <a:off x="1641564" y="1684046"/>
            <a:ext cx="9721850" cy="3247043"/>
          </a:xfrm>
        </p:spPr>
        <p:txBody>
          <a:bodyPr/>
          <a:lstStyle/>
          <a:p>
            <a:pPr lvl="1"/>
            <a:r>
              <a:rPr lang="nl-NL" dirty="0"/>
              <a:t>De last valt uit de kraan (als de last niet goed is aangeslagen, dit is het grootste risico)</a:t>
            </a:r>
          </a:p>
          <a:p>
            <a:pPr lvl="1"/>
            <a:r>
              <a:rPr lang="nl-NL" dirty="0"/>
              <a:t>De kraan met de last valt om (als de kraan niet goed is opgesteld)</a:t>
            </a:r>
          </a:p>
          <a:p>
            <a:pPr lvl="1"/>
            <a:r>
              <a:rPr lang="nl-NL" dirty="0"/>
              <a:t>De last raakt personen (als het zwaartepunt van de last is verschoven en de last vreemd gaat bewegen)</a:t>
            </a:r>
          </a:p>
          <a:p>
            <a:pPr lvl="1"/>
            <a:r>
              <a:rPr lang="nl-NL" dirty="0"/>
              <a:t>De last raakt materiaal (als vooraf niet wordt gekeken of het pad vrij is)</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7</a:t>
            </a:fld>
            <a:endParaRPr lang="nl-NL"/>
          </a:p>
        </p:txBody>
      </p:sp>
    </p:spTree>
    <p:extLst>
      <p:ext uri="{BB962C8B-B14F-4D97-AF65-F5344CB8AC3E}">
        <p14:creationId xmlns:p14="http://schemas.microsoft.com/office/powerpoint/2010/main" val="13846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5144" y="2140143"/>
            <a:ext cx="2325870" cy="3602946"/>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590" y="3685292"/>
            <a:ext cx="3653174" cy="2426625"/>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a:t>Risico’s bij hijsen met meerdere kranen</a:t>
            </a:r>
          </a:p>
        </p:txBody>
      </p:sp>
      <p:sp>
        <p:nvSpPr>
          <p:cNvPr id="3" name="Tijdelijke aanduiding voor inhoud 2"/>
          <p:cNvSpPr>
            <a:spLocks noGrp="1"/>
          </p:cNvSpPr>
          <p:nvPr>
            <p:ph idx="1"/>
          </p:nvPr>
        </p:nvSpPr>
        <p:spPr>
          <a:xfrm>
            <a:off x="1641564" y="1684046"/>
            <a:ext cx="7959636" cy="1369606"/>
          </a:xfrm>
        </p:spPr>
        <p:txBody>
          <a:bodyPr/>
          <a:lstStyle/>
          <a:p>
            <a:pPr lvl="1"/>
            <a:r>
              <a:rPr lang="nl-NL" dirty="0"/>
              <a:t>Lasten van verschillende kranen kunnen elkaar raken</a:t>
            </a:r>
          </a:p>
          <a:p>
            <a:pPr lvl="1"/>
            <a:r>
              <a:rPr lang="nl-NL" dirty="0"/>
              <a:t>Zet je meerdere kranen in? Dan is een hijsplan verplicht</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8</a:t>
            </a:fld>
            <a:endParaRPr lang="nl-NL"/>
          </a:p>
        </p:txBody>
      </p:sp>
    </p:spTree>
    <p:extLst>
      <p:ext uri="{BB962C8B-B14F-4D97-AF65-F5344CB8AC3E}">
        <p14:creationId xmlns:p14="http://schemas.microsoft.com/office/powerpoint/2010/main" val="112157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Voorbeelden in je werkomgeving</a:t>
            </a:r>
          </a:p>
        </p:txBody>
      </p:sp>
      <p:sp>
        <p:nvSpPr>
          <p:cNvPr id="3" name="Tijdelijke aanduiding voor inhoud 2"/>
          <p:cNvSpPr>
            <a:spLocks noGrp="1"/>
          </p:cNvSpPr>
          <p:nvPr>
            <p:ph idx="1"/>
          </p:nvPr>
        </p:nvSpPr>
        <p:spPr>
          <a:xfrm>
            <a:off x="1641563" y="1684046"/>
            <a:ext cx="8755503" cy="1877437"/>
          </a:xfrm>
        </p:spPr>
        <p:txBody>
          <a:bodyPr/>
          <a:lstStyle/>
          <a:p>
            <a:pPr lvl="1"/>
            <a:r>
              <a:rPr lang="nl-NL" dirty="0"/>
              <a:t>Hebben jullie voorbeelden van hijsen?</a:t>
            </a:r>
          </a:p>
          <a:p>
            <a:pPr lvl="1"/>
            <a:r>
              <a:rPr lang="nl-NL" dirty="0"/>
              <a:t>Hoe is het op je eigen werkplek?</a:t>
            </a:r>
          </a:p>
          <a:p>
            <a:pPr lvl="1"/>
            <a:r>
              <a:rPr lang="nl-NL" dirty="0"/>
              <a:t>Ken je voorbeelden die hebben geleid tot ziekte of arbeidsongeschiktheid?</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9</a:t>
            </a:fld>
            <a:endParaRPr lang="nl-NL"/>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636" y="3684689"/>
            <a:ext cx="4419260" cy="2548454"/>
          </a:xfrm>
          <a:prstGeom prst="rect">
            <a:avLst/>
          </a:prstGeom>
        </p:spPr>
      </p:pic>
    </p:spTree>
    <p:extLst>
      <p:ext uri="{BB962C8B-B14F-4D97-AF65-F5344CB8AC3E}">
        <p14:creationId xmlns:p14="http://schemas.microsoft.com/office/powerpoint/2010/main" val="1692027689"/>
      </p:ext>
    </p:extLst>
  </p:cSld>
  <p:clrMapOvr>
    <a:masterClrMapping/>
  </p:clrMapOvr>
</p:sld>
</file>

<file path=ppt/theme/theme1.xml><?xml version="1.0" encoding="utf-8"?>
<a:theme xmlns:a="http://schemas.openxmlformats.org/drawingml/2006/main" name="Office-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SSVV Powerpoint template_v8</Template>
  <TotalTime>4</TotalTime>
  <Words>2103</Words>
  <Application>Microsoft Macintosh PowerPoint</Application>
  <PresentationFormat>Breedbeeld</PresentationFormat>
  <Paragraphs>194</Paragraphs>
  <Slides>20</Slides>
  <Notes>20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Times New Roman</vt:lpstr>
      <vt:lpstr>Office-thema</vt:lpstr>
      <vt:lpstr>Toolbox Hijsen met de kraan</vt:lpstr>
      <vt:lpstr>Cijfers en ongevallen</vt:lpstr>
      <vt:lpstr>Inhoud</vt:lpstr>
      <vt:lpstr>Soorten kranen en gereedschappen (1)</vt:lpstr>
      <vt:lpstr>Soorten kranen en gereedschappen (2)</vt:lpstr>
      <vt:lpstr>Voorbeelden van hijsgereedschappen</vt:lpstr>
      <vt:lpstr>Risico’s bij hijsen met een kraan</vt:lpstr>
      <vt:lpstr>Risico’s bij hijsen met meerdere kranen</vt:lpstr>
      <vt:lpstr>Voorbeelden in je werkomgeving</vt:lpstr>
      <vt:lpstr>Veilig hijsen met kranen (1)</vt:lpstr>
      <vt:lpstr>Veilig hijsen met kranen (2)</vt:lpstr>
      <vt:lpstr>Veilig hijsen met kranen (3)</vt:lpstr>
      <vt:lpstr>Veilig hijsen met kranen (4)</vt:lpstr>
      <vt:lpstr>Veilig hijsen met kranen (5)</vt:lpstr>
      <vt:lpstr>Veilig hijsen met kranen (6)</vt:lpstr>
      <vt:lpstr>Veilig afstempelen</vt:lpstr>
      <vt:lpstr>Wat kunnen we beter doen? </vt:lpstr>
      <vt:lpstr>Wat kun je zelf doen?</vt:lpstr>
      <vt:lpstr>Afspraken maken over veilig werken</vt:lpstr>
      <vt:lpstr>Dankjewel voor het meedenken over dit belangrijke onderwerp!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Hijsen met de kraan</dc:title>
  <dc:creator>Pieter van Hofwegen</dc:creator>
  <cp:lastModifiedBy>Pieter van Hofwegen</cp:lastModifiedBy>
  <cp:revision>3</cp:revision>
  <dcterms:created xsi:type="dcterms:W3CDTF">2018-06-26T13:14:53Z</dcterms:created>
  <dcterms:modified xsi:type="dcterms:W3CDTF">2021-06-28T13:53:26Z</dcterms:modified>
</cp:coreProperties>
</file>